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2"/>
  </p:notesMasterIdLst>
  <p:sldIdLst>
    <p:sldId id="300" r:id="rId3"/>
    <p:sldId id="317" r:id="rId4"/>
    <p:sldId id="316" r:id="rId5"/>
    <p:sldId id="319" r:id="rId6"/>
    <p:sldId id="331" r:id="rId7"/>
    <p:sldId id="333" r:id="rId8"/>
    <p:sldId id="334" r:id="rId9"/>
    <p:sldId id="335" r:id="rId10"/>
    <p:sldId id="336" r:id="rId11"/>
    <p:sldId id="337" r:id="rId12"/>
    <p:sldId id="348" r:id="rId13"/>
    <p:sldId id="338" r:id="rId14"/>
    <p:sldId id="339" r:id="rId15"/>
    <p:sldId id="349" r:id="rId16"/>
    <p:sldId id="345" r:id="rId17"/>
    <p:sldId id="346" r:id="rId18"/>
    <p:sldId id="347" r:id="rId19"/>
    <p:sldId id="318" r:id="rId20"/>
    <p:sldId id="31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62674" autoAdjust="0"/>
  </p:normalViewPr>
  <p:slideViewPr>
    <p:cSldViewPr snapToGrid="0">
      <p:cViewPr varScale="1">
        <p:scale>
          <a:sx n="79" d="100"/>
          <a:sy n="79" d="100"/>
        </p:scale>
        <p:origin x="1266" y="78"/>
      </p:cViewPr>
      <p:guideLst/>
    </p:cSldViewPr>
  </p:slideViewPr>
  <p:outlineViewPr>
    <p:cViewPr>
      <p:scale>
        <a:sx n="33" d="100"/>
        <a:sy n="33" d="100"/>
      </p:scale>
      <p:origin x="0" y="-9456"/>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azure/databricks/data/data-sources/sql-databases#write-data-to-jdbc"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azure/data-factory/monitor-using-azure-monito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azure/azure-monitor/insights/container-insights-overview" TargetMode="External"/><Relationship Id="rId5" Type="http://schemas.openxmlformats.org/officeDocument/2006/relationships/hyperlink" Target="https://docs.microsoft.com/azure/machine-learning/monitor-azure-machine-learning" TargetMode="External"/><Relationship Id="rId4" Type="http://schemas.openxmlformats.org/officeDocument/2006/relationships/hyperlink" Target="https://docs.microsoft.com/azure/architecture/databricks-monitor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2021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MT has shown interest in scoring a flight at a time (based on a customer’s request) and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so that data is prepared and featurized in a consistent way each time it is executed. This way, it can be used equally well for both interactive and batch scoring. The model should be provided within an Azure Databricks notebook that accepts input parameters that point to the data's file location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notebook that is executed also writes the summarized flight delay predictions to an Azure SQL Database. Power BI will use this data to display the predictions in a series of reports and dashboards.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OpenWeather.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4143609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egoe UI" panose="020B0502040204020203" pitchFamily="34" charset="0"/>
              </a:rPr>
              <a:t>MT wants a cost-effective data store to serve the results from the batch scoring process. The reporting and visualization service should use this data store as opposed to connecting to costly compute clusters. Which data store do you propose, and how will the compute environment that performs batch scoring securely connect to this serving layer without exposing connection strings or other secrets?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data can be stored in Azure SQL Database, which is a platform-as-a-service (PaaS) offering that minimizes operational overhead and provides a cost-effective way to store and serve the data for reporting and visualization. MT can create a JDBC connection to the Azure SQL Database within an Azure Databricks notebook and </a:t>
            </a:r>
            <a:r>
              <a:rPr lang="en-US" b="0" i="0" u="sng" dirty="0">
                <a:solidFill>
                  <a:srgbClr val="000000"/>
                </a:solidFill>
                <a:effectLst/>
                <a:latin typeface="Segoe UI" panose="020B0502040204020203" pitchFamily="34" charset="0"/>
                <a:hlinkClick r:id="rId3" tooltip="https://docs.microsoft.com/azure/databricks/data/data-sources/sql-databases#write-data-to-jdbc"/>
              </a:rPr>
              <a:t>write data from a DataFrame</a:t>
            </a:r>
            <a:r>
              <a:rPr lang="en-US" b="0" i="0" dirty="0">
                <a:solidFill>
                  <a:srgbClr val="000000"/>
                </a:solidFill>
                <a:effectLst/>
                <a:latin typeface="Segoe UI" panose="020B0502040204020203" pitchFamily="34" charset="0"/>
              </a:rPr>
              <a:t>, using the JDBC connection. They would use the SaveMode.Append write mode to append data to an existing SQL table, rather than overwriting the table each time.</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To securely store the JDBC connection with SQL account details and other secrets, use Azure Key Vault, in addition to Key Vault-backed secret scopes within Azure Databricks. Azure Key Vault provides a service that allows you to securely centralize application secrets. The benefit of it being a centralized store of secrets, is that you only need to define those secrets, like connection strings or account keys, in one place which can be accessed by several Azure services as well as custom applications.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Databricks has two types of secret scopes: Key Vault-backed and Databricks-backed. These secret scopes allow you to store secrets, such as database connection strings, securely. If someone tries to output a secret to a notebook, it is replaced by [REDACTED]. This helps prevent someone from viewing the secret or accidentally leaking it when displaying or sharing the notebook.</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488639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Yes, Power BI is a good option for MT. Power BI can perform what is called a Direct Query against Apache Spark hive data sources as well as an Import query that copies the data into Power BI managed datasets from Spark. However, connecting Power BI to an Azure Databricks cluster requires it to be running any time a report is displayed. A more cost-effective solution is to write the summarized data to an Azure SQL Database each time the notebook is executed during the batch scoring process. In this case, Power BI uses Direct Query against the Azure SQL Database instead, allowing MT to terminate clusters that are not in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MT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airport delays into the Flight Delays web app. The report uses Power BI Direct Query against an Azure SQL Database table written to by the automated batch scoring process run in an Azure Databricks notebook.</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If they need to make minor changes, such as changing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636087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solidFill>
                  <a:srgbClr val="0E101A"/>
                </a:solidFill>
                <a:effectLst/>
              </a:rPr>
              <a:t>MT wants a way to monitor their data pipeline, including ETL, data preparation, and model training activities. How can they capture and visualize metrics to watch for problems such as performance bottlenecks? How can they quickly access the logs from a single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MT should use Azure Monitor to collect, analyze, and act on telemetry from </a:t>
            </a:r>
            <a:r>
              <a:rPr lang="en-US" b="0" i="0" u="sng" dirty="0">
                <a:solidFill>
                  <a:srgbClr val="000000"/>
                </a:solidFill>
                <a:effectLst/>
                <a:latin typeface="Segoe UI" panose="020B0502040204020203" pitchFamily="34" charset="0"/>
                <a:hlinkClick r:id="rId3" tooltip="https://docs.microsoft.com/azure/data-factory/monitor-using-azure-monitor"/>
              </a:rPr>
              <a:t>Azure Data Factory</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4" tooltip="https://docs.microsoft.com/azure/architecture/databricks-monitoring/"/>
              </a:rPr>
              <a:t>Azure Databricks</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5" tooltip="https://docs.microsoft.com/azure/machine-learning/monitor-azure-machine-learning"/>
              </a:rPr>
              <a:t>Azure Machine Learning</a:t>
            </a:r>
            <a:r>
              <a:rPr lang="en-US" b="0" i="0" dirty="0">
                <a:solidFill>
                  <a:srgbClr val="000000"/>
                </a:solidFill>
                <a:effectLst/>
                <a:latin typeface="Segoe UI" panose="020B0502040204020203" pitchFamily="34" charset="0"/>
              </a:rPr>
              <a:t>, and </a:t>
            </a:r>
            <a:r>
              <a:rPr lang="en-US" b="0" i="0" u="sng" dirty="0">
                <a:solidFill>
                  <a:srgbClr val="000000"/>
                </a:solidFill>
                <a:effectLst/>
                <a:latin typeface="Segoe UI" panose="020B0502040204020203" pitchFamily="34" charset="0"/>
                <a:hlinkClick r:id="rId6" tooltip="https://docs.microsoft.com/azure/azure-monitor/insights/container-insights-overview"/>
              </a:rPr>
              <a:t>AKS</a:t>
            </a:r>
            <a:r>
              <a:rPr lang="en-US" b="0" i="0" dirty="0">
                <a:solidFill>
                  <a:srgbClr val="000000"/>
                </a:solidFill>
                <a:effectLst/>
                <a:latin typeface="Segoe UI" panose="020B0502040204020203" pitchFamily="34" charset="0"/>
              </a:rPr>
              <a:t>. Configuring these services to send application logs and other telemetry to Azure Monitor enables MT's operators to monitor the end-to-end data pipeline, including model training and deployments, from a central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Databricks provides additional monitoring capabilities for data scientists and data engineers to view model training run history, model versions, model accuracy, and run details.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991251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We have heard that creating a machine learning model takes a month to build and another 2–3 months to operationalize to be useable from our production systems. Is this true?</a:t>
            </a:r>
          </a:p>
          <a:p>
            <a:endParaRPr lang="en-US" b="1" dirty="0">
              <a:solidFill>
                <a:srgbClr val="0E101A"/>
              </a:solidFill>
              <a:effectLst/>
            </a:endParaRP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Databricks, you can deploy a saved model with a single command. During the process, a REST API for the deployed model is generated.</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Databricks allows you to retrain your models using notebooks.  Then, you can use the model deployment command to deploy an updated version of the model. As part of the data science workflow, you recreate the model in your experimentation environment. Then, you register the model with the Azure Databricks model registry. Updates are performed using a function call. This call replaces the active version of a model without changing the API URL or the key. The applications consuming the model continue to work without any code change, and start getting better predictions using the new model.</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50578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MapR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Azure Synapse Analytics provides the ability to create indices on flat-file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Can we use Azure Active Directory accounts for our users, and if so, can we restrict who can access Azure Databricks, when they can access it, require two-factor authentication, and restrict access if there is suspicious activity on their account? </a:t>
            </a:r>
          </a:p>
          <a:p>
            <a:r>
              <a:rPr lang="en-US" sz="1200" b="0" kern="1200" dirty="0">
                <a:solidFill>
                  <a:schemeClr val="tx1"/>
                </a:solidFill>
                <a:effectLst/>
                <a:latin typeface="+mn-lt"/>
                <a:ea typeface="+mn-ea"/>
                <a:cs typeface="+mn-cs"/>
              </a:rPr>
              <a:t>Azure Databricks is automatically integrated with Azure Active Directory (Azure AD). This allows you to control access to your workspace and allows users to sign in with their Microsoft or organizational account. Since users can sign in from a variety of devices from anywhere, simply focusing on who can access a resource is not sufficient anymore. Azure AD conditional access helps address this requirement by implementing automated access control decisions based on conditions. With conditional access, you can restrict sign-ins to your corporate network, require multi-factor authentication, restrict hours in which users can log in, and restrict access if there is a detected sign-in risk.</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903509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We've heard of Azure Data Lake, but we're not clear if this is currently a good fit for our </a:t>
            </a:r>
            <a:r>
              <a:rPr lang="en-US" b="1" dirty="0"/>
              <a:t>PoC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a:t>
            </a:r>
          </a:p>
          <a:p>
            <a:pPr marL="171450" indent="-171450">
              <a:buFont typeface="Arial" panose="020B0604020202020204" pitchFamily="34" charset="0"/>
              <a:buChar char="•"/>
            </a:pPr>
            <a:r>
              <a:rPr lang="en-US" dirty="0"/>
              <a:t>Azure Data Lake Analytics currently supports only Batch workloads, so it is not the right tool for interactive analytic workloads.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Data Lake Storage Gen2 provides the ability to store an unlimited number of items, each of unlimited size, having no upper limit on the total storage capacity. This makes it more capable than Azure Blob Storage since it removes the 2 PB account size limit, the page blob size limit, and the block blob limit imposed by Blob storage. However, given MT's low data growth projection, this is not a concern for them.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differentiator between the two storage services is that Blob Storage uses a flat storage schema with path names as part of the bob file names. This makes the WASB driver Spark uses to connect to Blob Storage for HDFS access do extra work to map file structures to blob paths. This can lead to degraded performance in cases of high volume and many small files. In contrast, ADLS Gen2 has hierarchical storage that provides granular POSIX permissions and Access Control Lists (ACLs). This provides greater flexibility in controlling access to files, and Spark uses the newer ABFS driver which can provide higher performance. However, MT's requirements do not include fine-grained permissions and hierarchical storage, and the size and velocity of their data will mean that they would likely never notice a significant performance difference between the two options.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Given their requirements and comparison of services, Blob Storage is recommended as it meets MT's requirements, and is a more cost-effective solution.</a:t>
            </a:r>
            <a:endParaRPr lang="en-US" dirty="0"/>
          </a:p>
          <a:p>
            <a:pPr marL="0" indent="0">
              <a:buFont typeface="Arial" panose="020B0604020202020204" pitchFamily="34" charset="0"/>
              <a:buNone/>
            </a:pPr>
            <a:endParaRPr lang="en-US" dirty="0"/>
          </a:p>
          <a:p>
            <a:r>
              <a:rPr lang="en-US" b="1" dirty="0">
                <a:solidFill>
                  <a:srgbClr val="0E101A"/>
                </a:solidFill>
                <a:effectLst/>
              </a:rPr>
              <a:t>Does Azure provide any tools for visualizing our data? Ideally, access to these could be managed with Active Directory</a:t>
            </a:r>
            <a:r>
              <a:rPr lang="en-US" b="1" dirty="0"/>
              <a:t>.</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MapR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We are hiring a data scientist who prefers to use MLflow to track model training run metrics and artifacts. Can the proposed Azure-based solution support this library?</a:t>
            </a:r>
          </a:p>
          <a:p>
            <a:pPr algn="l"/>
            <a:r>
              <a:rPr lang="en-US" dirty="0"/>
              <a:t>Yes, MLflow is supported automatically in Azure Databricks. MLflow is an open-source project that data scientists and developers use to instrument their machine learning code to track metrics and artifacts. MLflow keeps training code cloud-agnostic. The data scientist can continue to use MLflow while integrating with either Azure Databricks or Azure Machine Learning to manage and track runs and artifacts securely.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145703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7/5/2022 1:06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Tradewinds, CIO of Margie's Travel</a:t>
            </a:r>
          </a:p>
          <a:p>
            <a:pPr marL="171450" indent="-171450">
              <a:buFont typeface="Arial" panose="020B0604020202020204" pitchFamily="34" charset="0"/>
              <a:buChar char="•"/>
            </a:pPr>
            <a:r>
              <a:rPr lang="en-US" dirty="0"/>
              <a:t>The primary audience is business decision-makers and technology, decision makers. </a:t>
            </a:r>
          </a:p>
          <a:p>
            <a:pPr marL="171450" indent="-171450">
              <a:buFont typeface="Arial" panose="020B0604020202020204" pitchFamily="34" charset="0"/>
              <a:buChar char="•"/>
            </a:pPr>
            <a:r>
              <a:rPr lang="en-US" dirty="0"/>
              <a:t>Usually, we talk to the Infrastructure Managers who report to the CIOs or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Databricks ML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 Data also written to Azure SQL Database for access from Power BI</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OpenWeather.</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Batch-scored predictions are stored in Azure SQL Database, which operates as the serving layer for Power BI reports.</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Key Vault is used as a secret store to centrally manage and securely provide access to secrets, such as connection strings and application keys, to Azure Databricks notebooks and other services, such as Azure Data Factory and the Web App.</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Monitor provides centralized monitoring and logging of all Azure components of the solution.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a:t>
            </a:r>
            <a:r>
              <a:rPr lang="en-US" b="1" i="1" dirty="0">
                <a:solidFill>
                  <a:srgbClr val="0E101A"/>
                </a:solidFill>
                <a:effectLst/>
              </a:rPr>
              <a:t>What services would you suggest, and what specific steps would they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sqlContext that can be used to run Hive queries using Spark SQL syntax on the data, which allows them to leverage their existing SQL skills. They would need to create the appropriate external tables atop the flight delay files available in HDFS, which reads from the Azure Storage account attached to their Azure Databricks instance.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featurize and fit the data into the chosen machine learning algorithm. Machine learning libraries such as Spark MLlib or SciKit-Learn can be used within the notebook to simplify things. Once the model is trained and tested with a sufficient amount of historical data, then the model can be exported for deployment to a web service. The model can also be continued to be used within Azure Databricks for batch scoring.</a:t>
            </a:r>
          </a:p>
          <a:p>
            <a:endParaRPr lang="en-US" dirty="0"/>
          </a:p>
          <a:p>
            <a:r>
              <a:rPr lang="en-US" b="1" i="1" dirty="0">
                <a:solidFill>
                  <a:srgbClr val="0E101A"/>
                </a:solidFill>
                <a:effectLst/>
              </a:rPr>
              <a:t>How would you guide MT to load data so the machine learning model can process it?</a:t>
            </a:r>
          </a:p>
          <a:p>
            <a:endParaRPr lang="en-US" b="1" dirty="0"/>
          </a:p>
          <a:p>
            <a:r>
              <a:rPr lang="en-US" sz="1200" b="0" kern="1200" dirty="0">
                <a:solidFill>
                  <a:schemeClr val="tx1"/>
                </a:solidFill>
                <a:effectLst/>
                <a:latin typeface="+mn-lt"/>
                <a:ea typeface="+mn-ea"/>
                <a:cs typeface="+mn-cs"/>
              </a:rPr>
              <a:t>The data used for training could be uploaded directly to Azure Databricks, creating a new table with the data stored in DBFS (Databricks File System). Then the data can be accessed from this persistent global table using Spark SQL syntax or DataFrames. Alternately, if they need to train the model with a considerable amount of data, the data can be stored in Azure Storage, then the Storage account can be mounted to an Azure Databricks cluster. From that point, the data can be accessed using the wasb/wasbs path and loaded into a DataFrame. Alternately, the data can be persisted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What category of machine learning algorithm would you recommend to MT for use in constructing their model? For this scenario, your options are clustering, regression, or two-class classification.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model's effectiveness.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ML models' overall complexity. These steps should be performed before featurization. You can use a Spark Pipeline to organize your data transformation steps in order.</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MLlib MulticlassMetrics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36501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MT can </a:t>
            </a:r>
            <a:r>
              <a:rPr lang="en-US" sz="1200" b="0" kern="1200" dirty="0">
                <a:solidFill>
                  <a:schemeClr val="tx1"/>
                </a:solidFill>
                <a:effectLst/>
                <a:latin typeface="+mn-lt"/>
                <a:ea typeface="+mn-ea"/>
                <a:cs typeface="+mn-cs"/>
              </a:rPr>
              <a:t>use MLflow Model Serving on Azure Databricks to register the model in the Databricks model registry and automatically deploy the model to a Databricks cluster.  This creates a web service that can be invoked by any REST client, and the cluster can scale to meet demand as needed.  This deployed web service takes the weather conditions and flight information as input and returns a response with the classification.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7067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0.png"/><Relationship Id="rId7" Type="http://schemas.openxmlformats.org/officeDocument/2006/relationships/image" Target="../media/image22.png"/><Relationship Id="rId12"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7.svg"/><Relationship Id="rId11" Type="http://schemas.openxmlformats.org/officeDocument/2006/relationships/image" Target="../media/image24.png"/><Relationship Id="rId5" Type="http://schemas.openxmlformats.org/officeDocument/2006/relationships/image" Target="../media/image16.png"/><Relationship Id="rId10" Type="http://schemas.openxmlformats.org/officeDocument/2006/relationships/image" Target="../media/image13.svg"/><Relationship Id="rId4" Type="http://schemas.openxmlformats.org/officeDocument/2006/relationships/image" Target="../media/image31.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8.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1.svg"/><Relationship Id="rId4" Type="http://schemas.openxmlformats.org/officeDocument/2006/relationships/image" Target="../media/image29.sv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15.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32.png"/><Relationship Id="rId12" Type="http://schemas.openxmlformats.org/officeDocument/2006/relationships/image" Target="../media/image31.sv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1.svg"/><Relationship Id="rId11" Type="http://schemas.openxmlformats.org/officeDocument/2006/relationships/image" Target="../media/image30.png"/><Relationship Id="rId5" Type="http://schemas.openxmlformats.org/officeDocument/2006/relationships/image" Target="../media/image20.png"/><Relationship Id="rId10" Type="http://schemas.openxmlformats.org/officeDocument/2006/relationships/image" Target="../media/image17.svg"/><Relationship Id="rId4" Type="http://schemas.openxmlformats.org/officeDocument/2006/relationships/image" Target="../media/image19.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4" y="2084388"/>
            <a:ext cx="7325741" cy="1694236"/>
          </a:xfrm>
        </p:spPr>
        <p:txBody>
          <a:bodyPr/>
          <a:lstStyle/>
          <a:p>
            <a:r>
              <a:rPr lang="en-US" sz="5250" dirty="0"/>
              <a:t>Big data analytics and visualization - </a:t>
            </a:r>
            <a:r>
              <a:rPr lang="en-US" sz="5250" b="1" dirty="0"/>
              <a:t>SOLUTION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Lino Tadros</a:t>
            </a:r>
          </a:p>
          <a:p>
            <a:r>
              <a:rPr lang="en-US" dirty="0"/>
              <a:t>Jason Horner</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8" name="Group 7" descr="Blob Storage">
            <a:extLst>
              <a:ext uri="{FF2B5EF4-FFF2-40B4-BE49-F238E27FC236}">
                <a16:creationId xmlns:a16="http://schemas.microsoft.com/office/drawing/2014/main" id="{EE3D9D19-E6FB-4033-9540-C91689028DB8}"/>
              </a:ext>
            </a:extLst>
          </p:cNvPr>
          <p:cNvGrpSpPr/>
          <p:nvPr/>
        </p:nvGrpSpPr>
        <p:grpSpPr>
          <a:xfrm>
            <a:off x="2881579" y="2435244"/>
            <a:ext cx="1210785" cy="1084310"/>
            <a:chOff x="3833568" y="1612891"/>
            <a:chExt cx="1210785" cy="1084310"/>
          </a:xfrm>
        </p:grpSpPr>
        <p:sp>
          <p:nvSpPr>
            <p:cNvPr id="28" name="TextBox 27">
              <a:extLst>
                <a:ext uri="{FF2B5EF4-FFF2-40B4-BE49-F238E27FC236}">
                  <a16:creationId xmlns:a16="http://schemas.microsoft.com/office/drawing/2014/main" id="{DC697B73-EAE7-4E34-B310-71515682293B}"/>
                </a:ext>
              </a:extLst>
            </p:cNvPr>
            <p:cNvSpPr txBox="1"/>
            <p:nvPr/>
          </p:nvSpPr>
          <p:spPr>
            <a:xfrm>
              <a:off x="3833568" y="2389424"/>
              <a:ext cx="1210785" cy="307777"/>
            </a:xfrm>
            <a:prstGeom prst="rect">
              <a:avLst/>
            </a:prstGeom>
            <a:noFill/>
          </p:spPr>
          <p:txBody>
            <a:bodyPr wrap="square" rtlCol="0">
              <a:spAutoFit/>
            </a:bodyPr>
            <a:lstStyle/>
            <a:p>
              <a:pPr algn="ctr"/>
              <a:r>
                <a:rPr lang="en-US" sz="1400" dirty="0"/>
                <a:t>Blob Storage</a:t>
              </a:r>
              <a:endParaRPr lang="en-US" sz="1000" dirty="0"/>
            </a:p>
          </p:txBody>
        </p:sp>
        <p:pic>
          <p:nvPicPr>
            <p:cNvPr id="29" name="Graphic 28">
              <a:extLst>
                <a:ext uri="{FF2B5EF4-FFF2-40B4-BE49-F238E27FC236}">
                  <a16:creationId xmlns:a16="http://schemas.microsoft.com/office/drawing/2014/main" id="{CBF328AF-7858-49B7-AD61-6BBC48B48B1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54832" y="1612891"/>
              <a:ext cx="790215" cy="790215"/>
            </a:xfrm>
            <a:prstGeom prst="rect">
              <a:avLst/>
            </a:prstGeom>
          </p:spPr>
        </p:pic>
      </p:grpSp>
      <p:sp>
        <p:nvSpPr>
          <p:cNvPr id="16" name="Arrow: Down 15" descr="Arrow pointing Azure Data Factory from Blob Storage">
            <a:extLst>
              <a:ext uri="{FF2B5EF4-FFF2-40B4-BE49-F238E27FC236}">
                <a16:creationId xmlns:a16="http://schemas.microsoft.com/office/drawing/2014/main" id="{42DE6DD9-A516-40E7-ABA6-F40334088558}"/>
              </a:ext>
            </a:extLst>
          </p:cNvPr>
          <p:cNvSpPr/>
          <p:nvPr/>
        </p:nvSpPr>
        <p:spPr>
          <a:xfrm rot="19163893">
            <a:off x="3700439" y="3495664"/>
            <a:ext cx="532177" cy="105995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6" name="Group 5" descr="Azure Data Factory">
            <a:extLst>
              <a:ext uri="{FF2B5EF4-FFF2-40B4-BE49-F238E27FC236}">
                <a16:creationId xmlns:a16="http://schemas.microsoft.com/office/drawing/2014/main" id="{0B04CC5D-7B28-48D3-8DDD-C355B0F88E70}"/>
              </a:ext>
            </a:extLst>
          </p:cNvPr>
          <p:cNvGrpSpPr/>
          <p:nvPr/>
        </p:nvGrpSpPr>
        <p:grpSpPr>
          <a:xfrm>
            <a:off x="4187953" y="4453123"/>
            <a:ext cx="1210785" cy="1391574"/>
            <a:chOff x="2286161" y="1567237"/>
            <a:chExt cx="1210785" cy="1391574"/>
          </a:xfrm>
        </p:grpSpPr>
        <p:pic>
          <p:nvPicPr>
            <p:cNvPr id="32" name="Graphic 31">
              <a:extLst>
                <a:ext uri="{FF2B5EF4-FFF2-40B4-BE49-F238E27FC236}">
                  <a16:creationId xmlns:a16="http://schemas.microsoft.com/office/drawing/2014/main" id="{C18BCE49-2303-42F3-9995-20387B59104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71091" y="1567237"/>
              <a:ext cx="838079" cy="838079"/>
            </a:xfrm>
            <a:prstGeom prst="rect">
              <a:avLst/>
            </a:prstGeom>
          </p:spPr>
        </p:pic>
        <p:sp>
          <p:nvSpPr>
            <p:cNvPr id="33" name="TextBox 32">
              <a:extLst>
                <a:ext uri="{FF2B5EF4-FFF2-40B4-BE49-F238E27FC236}">
                  <a16:creationId xmlns:a16="http://schemas.microsoft.com/office/drawing/2014/main" id="{D2B1334A-4929-4974-A024-A594F82C5DA0}"/>
                </a:ext>
              </a:extLst>
            </p:cNvPr>
            <p:cNvSpPr txBox="1"/>
            <p:nvPr/>
          </p:nvSpPr>
          <p:spPr>
            <a:xfrm>
              <a:off x="2286161" y="2435591"/>
              <a:ext cx="1210785" cy="523220"/>
            </a:xfrm>
            <a:prstGeom prst="rect">
              <a:avLst/>
            </a:prstGeom>
            <a:noFill/>
          </p:spPr>
          <p:txBody>
            <a:bodyPr wrap="square" rtlCol="0">
              <a:spAutoFit/>
            </a:bodyPr>
            <a:lstStyle/>
            <a:p>
              <a:pPr algn="ctr"/>
              <a:r>
                <a:rPr lang="en-US" sz="1400" dirty="0"/>
                <a:t>Azure Data Factory</a:t>
              </a:r>
              <a:endParaRPr lang="en-US" sz="1000" dirty="0"/>
            </a:p>
          </p:txBody>
        </p:sp>
      </p:grpSp>
      <p:sp>
        <p:nvSpPr>
          <p:cNvPr id="17" name="Arrow: Down 16" descr="Arrow pointing Azure Databricks from Azure Blob Storage">
            <a:extLst>
              <a:ext uri="{FF2B5EF4-FFF2-40B4-BE49-F238E27FC236}">
                <a16:creationId xmlns:a16="http://schemas.microsoft.com/office/drawing/2014/main" id="{92EE1561-B86F-4E13-B674-818D827EDEBD}"/>
              </a:ext>
            </a:extLst>
          </p:cNvPr>
          <p:cNvSpPr/>
          <p:nvPr/>
        </p:nvSpPr>
        <p:spPr>
          <a:xfrm rot="16200000">
            <a:off x="4637481" y="1968420"/>
            <a:ext cx="532177" cy="1702936"/>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7" name="Group 6" descr="Azure Databricks">
            <a:extLst>
              <a:ext uri="{FF2B5EF4-FFF2-40B4-BE49-F238E27FC236}">
                <a16:creationId xmlns:a16="http://schemas.microsoft.com/office/drawing/2014/main" id="{B0B3F490-D59D-40D3-905C-DCF19261A027}"/>
              </a:ext>
            </a:extLst>
          </p:cNvPr>
          <p:cNvGrpSpPr/>
          <p:nvPr/>
        </p:nvGrpSpPr>
        <p:grpSpPr>
          <a:xfrm>
            <a:off x="5755038" y="2335656"/>
            <a:ext cx="1210785" cy="1482752"/>
            <a:chOff x="6009538" y="1570780"/>
            <a:chExt cx="1210785" cy="1482752"/>
          </a:xfrm>
        </p:grpSpPr>
        <p:pic>
          <p:nvPicPr>
            <p:cNvPr id="30" name="Graphic 29">
              <a:extLst>
                <a:ext uri="{FF2B5EF4-FFF2-40B4-BE49-F238E27FC236}">
                  <a16:creationId xmlns:a16="http://schemas.microsoft.com/office/drawing/2014/main" id="{ADA6F316-08EF-44FB-A4A3-475DC288ED4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163013" y="1570780"/>
              <a:ext cx="838079" cy="838079"/>
            </a:xfrm>
            <a:prstGeom prst="rect">
              <a:avLst/>
            </a:prstGeom>
          </p:spPr>
        </p:pic>
        <p:sp>
          <p:nvSpPr>
            <p:cNvPr id="31" name="TextBox 30">
              <a:extLst>
                <a:ext uri="{FF2B5EF4-FFF2-40B4-BE49-F238E27FC236}">
                  <a16:creationId xmlns:a16="http://schemas.microsoft.com/office/drawing/2014/main" id="{8D291009-BD2A-4E64-95A4-27F0028DD115}"/>
                </a:ext>
              </a:extLst>
            </p:cNvPr>
            <p:cNvSpPr txBox="1"/>
            <p:nvPr/>
          </p:nvSpPr>
          <p:spPr>
            <a:xfrm>
              <a:off x="6009538" y="2376424"/>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grpSp>
      <p:sp>
        <p:nvSpPr>
          <p:cNvPr id="15" name="Arrow: Down 14" descr="Arrow pointing Azure Data Factory from Azure Databricks">
            <a:extLst>
              <a:ext uri="{FF2B5EF4-FFF2-40B4-BE49-F238E27FC236}">
                <a16:creationId xmlns:a16="http://schemas.microsoft.com/office/drawing/2014/main" id="{15A9C8BC-86B3-4154-B255-5E6DE3D35764}"/>
              </a:ext>
            </a:extLst>
          </p:cNvPr>
          <p:cNvSpPr/>
          <p:nvPr/>
        </p:nvSpPr>
        <p:spPr>
          <a:xfrm rot="1723839">
            <a:off x="5240706" y="3449401"/>
            <a:ext cx="532177" cy="105995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Arrow: Down 17" descr="Arrow pointing Containerized AI Services from Flight Delays Web Portal">
            <a:extLst>
              <a:ext uri="{FF2B5EF4-FFF2-40B4-BE49-F238E27FC236}">
                <a16:creationId xmlns:a16="http://schemas.microsoft.com/office/drawing/2014/main" id="{6175AD3E-FD4A-478B-8076-AD125BB3F3E6}"/>
              </a:ext>
            </a:extLst>
          </p:cNvPr>
          <p:cNvSpPr/>
          <p:nvPr/>
        </p:nvSpPr>
        <p:spPr>
          <a:xfrm rot="5400000">
            <a:off x="7200462" y="2272442"/>
            <a:ext cx="532177" cy="964507"/>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12" name="Group 11" descr="Flight Delays Web Portal on App Service">
            <a:extLst>
              <a:ext uri="{FF2B5EF4-FFF2-40B4-BE49-F238E27FC236}">
                <a16:creationId xmlns:a16="http://schemas.microsoft.com/office/drawing/2014/main" id="{0C3BA869-92F5-426E-AACA-E7B6310F1350}"/>
              </a:ext>
            </a:extLst>
          </p:cNvPr>
          <p:cNvGrpSpPr/>
          <p:nvPr/>
        </p:nvGrpSpPr>
        <p:grpSpPr>
          <a:xfrm>
            <a:off x="7948805" y="2356913"/>
            <a:ext cx="1210785" cy="1388149"/>
            <a:chOff x="350654" y="2490924"/>
            <a:chExt cx="1210785" cy="1388149"/>
          </a:xfrm>
        </p:grpSpPr>
        <p:sp>
          <p:nvSpPr>
            <p:cNvPr id="22" name="TextBox 21">
              <a:extLst>
                <a:ext uri="{FF2B5EF4-FFF2-40B4-BE49-F238E27FC236}">
                  <a16:creationId xmlns:a16="http://schemas.microsoft.com/office/drawing/2014/main" id="{614F61F5-3416-4AC0-BF80-E93BB9FBCE29}"/>
                </a:ext>
              </a:extLst>
            </p:cNvPr>
            <p:cNvSpPr txBox="1"/>
            <p:nvPr/>
          </p:nvSpPr>
          <p:spPr>
            <a:xfrm>
              <a:off x="350654" y="3355853"/>
              <a:ext cx="1210785" cy="523220"/>
            </a:xfrm>
            <a:prstGeom prst="rect">
              <a:avLst/>
            </a:prstGeom>
            <a:noFill/>
          </p:spPr>
          <p:txBody>
            <a:bodyPr wrap="square" rtlCol="0">
              <a:spAutoFit/>
            </a:bodyPr>
            <a:lstStyle/>
            <a:p>
              <a:pPr algn="ctr"/>
              <a:r>
                <a:rPr lang="en-US" sz="1400" dirty="0"/>
                <a:t>Flight Delays Web Portal</a:t>
              </a:r>
              <a:endParaRPr lang="en-US" sz="1000" dirty="0"/>
            </a:p>
          </p:txBody>
        </p:sp>
        <p:pic>
          <p:nvPicPr>
            <p:cNvPr id="23" name="Graphic 22">
              <a:extLst>
                <a:ext uri="{FF2B5EF4-FFF2-40B4-BE49-F238E27FC236}">
                  <a16:creationId xmlns:a16="http://schemas.microsoft.com/office/drawing/2014/main" id="{1DDA1191-464D-4589-8098-BAE1B4F5012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7967" y="2490924"/>
              <a:ext cx="828225" cy="828225"/>
            </a:xfrm>
            <a:prstGeom prst="rect">
              <a:avLst/>
            </a:prstGeom>
          </p:spPr>
        </p:pic>
      </p:grpSp>
      <p:sp>
        <p:nvSpPr>
          <p:cNvPr id="19" name="Arrow: Down 18" descr="Arrow pointing 3rd party Weather API from Flight Delays Web Portal">
            <a:extLst>
              <a:ext uri="{FF2B5EF4-FFF2-40B4-BE49-F238E27FC236}">
                <a16:creationId xmlns:a16="http://schemas.microsoft.com/office/drawing/2014/main" id="{D1806B97-98A2-4BFB-92D9-0C839E78FF81}"/>
              </a:ext>
            </a:extLst>
          </p:cNvPr>
          <p:cNvSpPr/>
          <p:nvPr/>
        </p:nvSpPr>
        <p:spPr>
          <a:xfrm>
            <a:off x="8264141" y="3756089"/>
            <a:ext cx="532177" cy="964507"/>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13" name="Group 12" descr="3rd Party API Provider">
            <a:extLst>
              <a:ext uri="{FF2B5EF4-FFF2-40B4-BE49-F238E27FC236}">
                <a16:creationId xmlns:a16="http://schemas.microsoft.com/office/drawing/2014/main" id="{FFE545D5-EE3C-4208-A72C-1D6E25BDC8F8}"/>
              </a:ext>
            </a:extLst>
          </p:cNvPr>
          <p:cNvGrpSpPr/>
          <p:nvPr/>
        </p:nvGrpSpPr>
        <p:grpSpPr>
          <a:xfrm>
            <a:off x="7924836" y="4731623"/>
            <a:ext cx="1210785" cy="1428576"/>
            <a:chOff x="6881921" y="5047071"/>
            <a:chExt cx="1210785" cy="1428576"/>
          </a:xfrm>
        </p:grpSpPr>
        <p:pic>
          <p:nvPicPr>
            <p:cNvPr id="20" name="Graphic 19" descr="Partial Sun">
              <a:extLst>
                <a:ext uri="{FF2B5EF4-FFF2-40B4-BE49-F238E27FC236}">
                  <a16:creationId xmlns:a16="http://schemas.microsoft.com/office/drawing/2014/main" id="{4B883A79-EFA6-4D77-AA66-B2EB5DC4BEB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41039" y="5047071"/>
              <a:ext cx="892551" cy="892551"/>
            </a:xfrm>
            <a:prstGeom prst="rect">
              <a:avLst/>
            </a:prstGeom>
          </p:spPr>
        </p:pic>
        <p:sp>
          <p:nvSpPr>
            <p:cNvPr id="21" name="TextBox 20">
              <a:extLst>
                <a:ext uri="{FF2B5EF4-FFF2-40B4-BE49-F238E27FC236}">
                  <a16:creationId xmlns:a16="http://schemas.microsoft.com/office/drawing/2014/main" id="{C97BF254-CF15-4D28-86B7-0FD17BCF1825}"/>
                </a:ext>
              </a:extLst>
            </p:cNvPr>
            <p:cNvSpPr txBox="1"/>
            <p:nvPr/>
          </p:nvSpPr>
          <p:spPr>
            <a:xfrm>
              <a:off x="6881921" y="5860094"/>
              <a:ext cx="1210785" cy="615553"/>
            </a:xfrm>
            <a:prstGeom prst="rect">
              <a:avLst/>
            </a:prstGeom>
            <a:noFill/>
          </p:spPr>
          <p:txBody>
            <a:bodyPr wrap="square" rtlCol="0">
              <a:spAutoFit/>
            </a:bodyPr>
            <a:lstStyle/>
            <a:p>
              <a:pPr algn="ctr"/>
              <a:r>
                <a:rPr lang="en-US" sz="1400" dirty="0"/>
                <a:t>3</a:t>
              </a:r>
              <a:r>
                <a:rPr lang="en-US" sz="1400" baseline="30000" dirty="0"/>
                <a:t>rd</a:t>
              </a:r>
              <a:r>
                <a:rPr lang="en-US" sz="1400" dirty="0"/>
                <a:t> Party API</a:t>
              </a:r>
              <a:endParaRPr lang="en-US" sz="1100" dirty="0"/>
            </a:p>
            <a:p>
              <a:pPr algn="ctr"/>
              <a:r>
                <a:rPr lang="en-US" sz="1000" dirty="0"/>
                <a:t>Forecasted Airport Weather</a:t>
              </a:r>
            </a:p>
          </p:txBody>
        </p:sp>
      </p:grpSp>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5" name="Group 4" descr="Operationalizing machine learning preferred solution architecture">
            <a:extLst>
              <a:ext uri="{FF2B5EF4-FFF2-40B4-BE49-F238E27FC236}">
                <a16:creationId xmlns:a16="http://schemas.microsoft.com/office/drawing/2014/main" id="{E027C313-4CA0-426A-B309-A731D20CEE83}"/>
              </a:ext>
            </a:extLst>
          </p:cNvPr>
          <p:cNvGrpSpPr/>
          <p:nvPr/>
        </p:nvGrpSpPr>
        <p:grpSpPr>
          <a:xfrm>
            <a:off x="2242695" y="2180369"/>
            <a:ext cx="7389628" cy="4189874"/>
            <a:chOff x="1843861" y="1334063"/>
            <a:chExt cx="7389628" cy="4189874"/>
          </a:xfrm>
        </p:grpSpPr>
        <p:sp>
          <p:nvSpPr>
            <p:cNvPr id="6" name="TextBox 5">
              <a:extLst>
                <a:ext uri="{FF2B5EF4-FFF2-40B4-BE49-F238E27FC236}">
                  <a16:creationId xmlns:a16="http://schemas.microsoft.com/office/drawing/2014/main" id="{21D9E2F1-03DF-4373-A742-CA2B02DF657D}"/>
                </a:ext>
              </a:extLst>
            </p:cNvPr>
            <p:cNvSpPr txBox="1"/>
            <p:nvPr/>
          </p:nvSpPr>
          <p:spPr>
            <a:xfrm>
              <a:off x="1843861" y="4631385"/>
              <a:ext cx="2072042" cy="892552"/>
            </a:xfrm>
            <a:prstGeom prst="rect">
              <a:avLst/>
            </a:prstGeom>
            <a:noFill/>
          </p:spPr>
          <p:txBody>
            <a:bodyPr wrap="none" rtlCol="0">
              <a:spAutoFit/>
            </a:bodyPr>
            <a:lstStyle/>
            <a:p>
              <a:r>
                <a:rPr lang="en-US" sz="1300" i="1" dirty="0"/>
                <a:t>Notebook uses a JDBC</a:t>
              </a:r>
            </a:p>
            <a:p>
              <a:r>
                <a:rPr lang="en-US" sz="1300" i="1" dirty="0"/>
                <a:t>connection to SQL Database</a:t>
              </a:r>
              <a:br>
                <a:rPr lang="en-US" sz="1300" i="1" dirty="0"/>
              </a:br>
              <a:r>
                <a:rPr lang="en-US" sz="1300" i="1" dirty="0"/>
                <a:t>to write bulk delay</a:t>
              </a:r>
              <a:br>
                <a:rPr lang="en-US" sz="1300" i="1" dirty="0"/>
              </a:br>
              <a:r>
                <a:rPr lang="en-US" sz="1300" i="1" dirty="0"/>
                <a:t>predictions</a:t>
              </a:r>
            </a:p>
          </p:txBody>
        </p:sp>
        <p:cxnSp>
          <p:nvCxnSpPr>
            <p:cNvPr id="7" name="Connector: Elbow 6">
              <a:extLst>
                <a:ext uri="{FF2B5EF4-FFF2-40B4-BE49-F238E27FC236}">
                  <a16:creationId xmlns:a16="http://schemas.microsoft.com/office/drawing/2014/main" id="{CE169534-DACE-4FFC-B1A2-06FBE962F63C}"/>
                </a:ext>
              </a:extLst>
            </p:cNvPr>
            <p:cNvCxnSpPr>
              <a:cxnSpLocks/>
            </p:cNvCxnSpPr>
            <p:nvPr/>
          </p:nvCxnSpPr>
          <p:spPr>
            <a:xfrm rot="10800000" flipV="1">
              <a:off x="6966705" y="2554293"/>
              <a:ext cx="1170616" cy="105073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073EF51A-5C40-44C9-9301-EF555D8B06BC}"/>
                </a:ext>
              </a:extLst>
            </p:cNvPr>
            <p:cNvSpPr txBox="1"/>
            <p:nvPr/>
          </p:nvSpPr>
          <p:spPr>
            <a:xfrm>
              <a:off x="7922072" y="2962902"/>
              <a:ext cx="1311417" cy="738664"/>
            </a:xfrm>
            <a:prstGeom prst="rect">
              <a:avLst/>
            </a:prstGeom>
            <a:noFill/>
          </p:spPr>
          <p:txBody>
            <a:bodyPr wrap="square" rtlCol="0">
              <a:spAutoFit/>
            </a:bodyPr>
            <a:lstStyle/>
            <a:p>
              <a:pPr algn="ctr"/>
              <a:r>
                <a:rPr lang="en-US" sz="1400" dirty="0"/>
                <a:t>Visualize Delay Predictions on a Map</a:t>
              </a:r>
              <a:endParaRPr lang="en-US" sz="1000" dirty="0"/>
            </a:p>
          </p:txBody>
        </p:sp>
        <p:sp>
          <p:nvSpPr>
            <p:cNvPr id="9" name="TextBox 8">
              <a:extLst>
                <a:ext uri="{FF2B5EF4-FFF2-40B4-BE49-F238E27FC236}">
                  <a16:creationId xmlns:a16="http://schemas.microsoft.com/office/drawing/2014/main" id="{FA82A469-E8B4-4D14-88E0-455A52491150}"/>
                </a:ext>
              </a:extLst>
            </p:cNvPr>
            <p:cNvSpPr txBox="1"/>
            <p:nvPr/>
          </p:nvSpPr>
          <p:spPr>
            <a:xfrm>
              <a:off x="5953798" y="4008464"/>
              <a:ext cx="1352348" cy="523220"/>
            </a:xfrm>
            <a:prstGeom prst="rect">
              <a:avLst/>
            </a:prstGeom>
            <a:noFill/>
          </p:spPr>
          <p:txBody>
            <a:bodyPr wrap="square" rtlCol="0">
              <a:spAutoFit/>
            </a:bodyPr>
            <a:lstStyle/>
            <a:p>
              <a:pPr algn="ctr"/>
              <a:r>
                <a:rPr lang="en-US" sz="1400" dirty="0"/>
                <a:t>Azure SQL Database</a:t>
              </a:r>
              <a:endParaRPr lang="en-US" sz="1000" dirty="0"/>
            </a:p>
          </p:txBody>
        </p:sp>
        <p:sp>
          <p:nvSpPr>
            <p:cNvPr id="10" name="TextBox 9">
              <a:extLst>
                <a:ext uri="{FF2B5EF4-FFF2-40B4-BE49-F238E27FC236}">
                  <a16:creationId xmlns:a16="http://schemas.microsoft.com/office/drawing/2014/main" id="{CE5B634D-5233-4344-BEDF-FDD0D00CCAA1}"/>
                </a:ext>
              </a:extLst>
            </p:cNvPr>
            <p:cNvSpPr txBox="1"/>
            <p:nvPr/>
          </p:nvSpPr>
          <p:spPr>
            <a:xfrm>
              <a:off x="5652092" y="4635559"/>
              <a:ext cx="1958037" cy="692497"/>
            </a:xfrm>
            <a:prstGeom prst="rect">
              <a:avLst/>
            </a:prstGeom>
            <a:noFill/>
          </p:spPr>
          <p:txBody>
            <a:bodyPr wrap="none" rtlCol="0">
              <a:spAutoFit/>
            </a:bodyPr>
            <a:lstStyle/>
            <a:p>
              <a:r>
                <a:rPr lang="en-US" sz="1300" i="1" dirty="0"/>
                <a:t>Storage contains historical</a:t>
              </a:r>
              <a:br>
                <a:rPr lang="en-US" sz="1300" i="1" dirty="0"/>
              </a:br>
              <a:r>
                <a:rPr lang="en-US" sz="1300" i="1" dirty="0"/>
                <a:t>flight delay data and bulk</a:t>
              </a:r>
              <a:br>
                <a:rPr lang="en-US" sz="1300" i="1" dirty="0"/>
              </a:br>
              <a:r>
                <a:rPr lang="en-US" sz="1300" i="1" dirty="0"/>
                <a:t>delay predictions</a:t>
              </a:r>
            </a:p>
          </p:txBody>
        </p:sp>
        <p:sp>
          <p:nvSpPr>
            <p:cNvPr id="11" name="TextBox 10">
              <a:extLst>
                <a:ext uri="{FF2B5EF4-FFF2-40B4-BE49-F238E27FC236}">
                  <a16:creationId xmlns:a16="http://schemas.microsoft.com/office/drawing/2014/main" id="{704FC4C7-6E83-4DCC-B334-C8D9B324A692}"/>
                </a:ext>
              </a:extLst>
            </p:cNvPr>
            <p:cNvSpPr txBox="1"/>
            <p:nvPr/>
          </p:nvSpPr>
          <p:spPr>
            <a:xfrm>
              <a:off x="1897578" y="4004396"/>
              <a:ext cx="1210785" cy="523220"/>
            </a:xfrm>
            <a:prstGeom prst="rect">
              <a:avLst/>
            </a:prstGeom>
            <a:noFill/>
          </p:spPr>
          <p:txBody>
            <a:bodyPr wrap="square" rtlCol="0">
              <a:spAutoFit/>
            </a:bodyPr>
            <a:lstStyle/>
            <a:p>
              <a:pPr algn="ctr"/>
              <a:r>
                <a:rPr lang="en-US" sz="1400" dirty="0"/>
                <a:t>Azure Databricks</a:t>
              </a:r>
              <a:endParaRPr lang="en-US" sz="1100" dirty="0"/>
            </a:p>
          </p:txBody>
        </p:sp>
        <p:cxnSp>
          <p:nvCxnSpPr>
            <p:cNvPr id="12" name="Connector: Elbow 4">
              <a:extLst>
                <a:ext uri="{FF2B5EF4-FFF2-40B4-BE49-F238E27FC236}">
                  <a16:creationId xmlns:a16="http://schemas.microsoft.com/office/drawing/2014/main" id="{95004FEE-9D2F-4480-9C2A-31089FCE2891}"/>
                </a:ext>
              </a:extLst>
            </p:cNvPr>
            <p:cNvCxnSpPr>
              <a:cxnSpLocks/>
            </p:cNvCxnSpPr>
            <p:nvPr/>
          </p:nvCxnSpPr>
          <p:spPr>
            <a:xfrm flipV="1">
              <a:off x="2900562" y="3605025"/>
              <a:ext cx="3383031" cy="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3" name="Group 12">
              <a:extLst>
                <a:ext uri="{FF2B5EF4-FFF2-40B4-BE49-F238E27FC236}">
                  <a16:creationId xmlns:a16="http://schemas.microsoft.com/office/drawing/2014/main" id="{CD99BF85-7E2D-43D5-A1B3-FEF21A9A9ED6}"/>
                </a:ext>
              </a:extLst>
            </p:cNvPr>
            <p:cNvGrpSpPr/>
            <p:nvPr/>
          </p:nvGrpSpPr>
          <p:grpSpPr>
            <a:xfrm>
              <a:off x="3915903" y="1334063"/>
              <a:ext cx="1352348" cy="1088067"/>
              <a:chOff x="2215379" y="4759808"/>
              <a:chExt cx="1352348" cy="1088067"/>
            </a:xfrm>
          </p:grpSpPr>
          <p:pic>
            <p:nvPicPr>
              <p:cNvPr id="18" name="Graphic 17">
                <a:extLst>
                  <a:ext uri="{FF2B5EF4-FFF2-40B4-BE49-F238E27FC236}">
                    <a16:creationId xmlns:a16="http://schemas.microsoft.com/office/drawing/2014/main" id="{EBED0CC9-E630-4637-90CF-4F4E213727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02935" y="4759808"/>
                <a:ext cx="780290" cy="780290"/>
              </a:xfrm>
              <a:prstGeom prst="rect">
                <a:avLst/>
              </a:prstGeom>
            </p:spPr>
          </p:pic>
          <p:sp>
            <p:nvSpPr>
              <p:cNvPr id="19" name="TextBox 18">
                <a:extLst>
                  <a:ext uri="{FF2B5EF4-FFF2-40B4-BE49-F238E27FC236}">
                    <a16:creationId xmlns:a16="http://schemas.microsoft.com/office/drawing/2014/main" id="{F9209EE9-BE37-4883-B5CC-9E0BBB38E345}"/>
                  </a:ext>
                </a:extLst>
              </p:cNvPr>
              <p:cNvSpPr txBox="1"/>
              <p:nvPr/>
            </p:nvSpPr>
            <p:spPr>
              <a:xfrm>
                <a:off x="2215379" y="5540098"/>
                <a:ext cx="1352348" cy="307777"/>
              </a:xfrm>
              <a:prstGeom prst="rect">
                <a:avLst/>
              </a:prstGeom>
              <a:noFill/>
            </p:spPr>
            <p:txBody>
              <a:bodyPr wrap="square" rtlCol="0">
                <a:spAutoFit/>
              </a:bodyPr>
              <a:lstStyle/>
              <a:p>
                <a:pPr algn="ctr"/>
                <a:r>
                  <a:rPr lang="en-US" sz="1400" dirty="0"/>
                  <a:t>Azure Key Vault</a:t>
                </a:r>
                <a:endParaRPr lang="en-US" sz="1000" dirty="0"/>
              </a:p>
            </p:txBody>
          </p:sp>
        </p:grpSp>
        <p:sp>
          <p:nvSpPr>
            <p:cNvPr id="14" name="TextBox 13">
              <a:extLst>
                <a:ext uri="{FF2B5EF4-FFF2-40B4-BE49-F238E27FC236}">
                  <a16:creationId xmlns:a16="http://schemas.microsoft.com/office/drawing/2014/main" id="{E1507E87-5E40-4EAD-90CF-2F444C2142BA}"/>
                </a:ext>
              </a:extLst>
            </p:cNvPr>
            <p:cNvSpPr txBox="1"/>
            <p:nvPr/>
          </p:nvSpPr>
          <p:spPr>
            <a:xfrm>
              <a:off x="3583674" y="2455909"/>
              <a:ext cx="2089355" cy="892552"/>
            </a:xfrm>
            <a:prstGeom prst="rect">
              <a:avLst/>
            </a:prstGeom>
            <a:noFill/>
          </p:spPr>
          <p:txBody>
            <a:bodyPr wrap="none" rtlCol="0">
              <a:spAutoFit/>
            </a:bodyPr>
            <a:lstStyle/>
            <a:p>
              <a:r>
                <a:rPr lang="en-US" sz="1300" i="1" dirty="0"/>
                <a:t>Key Vault-backed Databricks</a:t>
              </a:r>
              <a:br>
                <a:rPr lang="en-US" sz="1300" i="1" dirty="0"/>
              </a:br>
              <a:r>
                <a:rPr lang="en-US" sz="1300" i="1" dirty="0"/>
                <a:t>secret scope securely stores</a:t>
              </a:r>
              <a:br>
                <a:rPr lang="en-US" sz="1300" i="1" dirty="0"/>
              </a:br>
              <a:r>
                <a:rPr lang="en-US" sz="1300" i="1" dirty="0"/>
                <a:t>JDBC connection string and</a:t>
              </a:r>
              <a:br>
                <a:rPr lang="en-US" sz="1300" i="1" dirty="0"/>
              </a:br>
              <a:r>
                <a:rPr lang="en-US" sz="1300" i="1" dirty="0"/>
                <a:t>other secrets</a:t>
              </a:r>
            </a:p>
          </p:txBody>
        </p:sp>
        <p:pic>
          <p:nvPicPr>
            <p:cNvPr id="15" name="Graphic 14">
              <a:extLst>
                <a:ext uri="{FF2B5EF4-FFF2-40B4-BE49-F238E27FC236}">
                  <a16:creationId xmlns:a16="http://schemas.microsoft.com/office/drawing/2014/main" id="{A9AB4897-CE33-483C-9495-5AEE76137E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73922" y="3236495"/>
              <a:ext cx="838079" cy="838079"/>
            </a:xfrm>
            <a:prstGeom prst="rect">
              <a:avLst/>
            </a:prstGeom>
          </p:spPr>
        </p:pic>
        <p:pic>
          <p:nvPicPr>
            <p:cNvPr id="16" name="Graphic 15">
              <a:extLst>
                <a:ext uri="{FF2B5EF4-FFF2-40B4-BE49-F238E27FC236}">
                  <a16:creationId xmlns:a16="http://schemas.microsoft.com/office/drawing/2014/main" id="{6EE4177C-9384-4369-9EB2-78E78DB00E2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35004" y="3236495"/>
              <a:ext cx="780290" cy="780290"/>
            </a:xfrm>
            <a:prstGeom prst="rect">
              <a:avLst/>
            </a:prstGeom>
          </p:spPr>
        </p:pic>
        <p:pic>
          <p:nvPicPr>
            <p:cNvPr id="17" name="Graphic 16">
              <a:extLst>
                <a:ext uri="{FF2B5EF4-FFF2-40B4-BE49-F238E27FC236}">
                  <a16:creationId xmlns:a16="http://schemas.microsoft.com/office/drawing/2014/main" id="{6128AC57-6503-43AE-A6A5-10F7263E5A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161385" y="2178945"/>
              <a:ext cx="738663" cy="738663"/>
            </a:xfrm>
            <a:prstGeom prst="rect">
              <a:avLst/>
            </a:prstGeom>
          </p:spPr>
        </p:pic>
      </p:grpSp>
    </p:spTree>
    <p:extLst>
      <p:ext uri="{BB962C8B-B14F-4D97-AF65-F5344CB8AC3E}">
        <p14:creationId xmlns:p14="http://schemas.microsoft.com/office/powerpoint/2010/main" val="247495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Azure SQL Database</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Azure Monitor to collect, analyze, and act on telemetry from Azure Data Factory, Azure Databricks, Azure Machine Learning, and Azure Kubernetes Service (AKS)</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Configuring Azure Monitor with these services enable operators to monitor the end-to-end pipeline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Azure Databricks provides additional monitoring to data scientists to view model training run history, model versions, model accuracy, and run details</a:t>
            </a:r>
          </a:p>
        </p:txBody>
      </p:sp>
      <p:pic>
        <p:nvPicPr>
          <p:cNvPr id="8" name="Graphic 7" descr="Azure Monitor icon">
            <a:extLst>
              <a:ext uri="{FF2B5EF4-FFF2-40B4-BE49-F238E27FC236}">
                <a16:creationId xmlns:a16="http://schemas.microsoft.com/office/drawing/2014/main" id="{D2FA9F85-7BBC-470E-8099-DEF57CB5A4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7819" y="1990459"/>
            <a:ext cx="2236999" cy="2236999"/>
          </a:xfrm>
          <a:prstGeom prst="rect">
            <a:avLst/>
          </a:prstGeom>
        </p:spPr>
      </p:pic>
    </p:spTree>
    <p:extLst>
      <p:ext uri="{BB962C8B-B14F-4D97-AF65-F5344CB8AC3E}">
        <p14:creationId xmlns:p14="http://schemas.microsoft.com/office/powerpoint/2010/main" val="210179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grpSp>
        <p:nvGrpSpPr>
          <p:cNvPr id="5" name="Group 4" descr="Experiment Icon">
            <a:extLst>
              <a:ext uri="{FF2B5EF4-FFF2-40B4-BE49-F238E27FC236}">
                <a16:creationId xmlns:a16="http://schemas.microsoft.com/office/drawing/2014/main" id="{05BB5972-CE7B-4B72-8EAF-0AE0CAD75983}"/>
              </a:ext>
            </a:extLst>
          </p:cNvPr>
          <p:cNvGrpSpPr/>
          <p:nvPr/>
        </p:nvGrpSpPr>
        <p:grpSpPr>
          <a:xfrm>
            <a:off x="9770757" y="3531141"/>
            <a:ext cx="1920240" cy="1848256"/>
            <a:chOff x="9770757" y="3531141"/>
            <a:chExt cx="1920240" cy="1848256"/>
          </a:xfrm>
        </p:grpSpPr>
        <p:sp>
          <p:nvSpPr>
            <p:cNvPr id="4" name="Rectangle 3">
              <a:extLst>
                <a:ext uri="{FF2B5EF4-FFF2-40B4-BE49-F238E27FC236}">
                  <a16:creationId xmlns:a16="http://schemas.microsoft.com/office/drawing/2014/main" id="{42E85424-5806-4039-8884-E4327AF6F07A}"/>
                </a:ext>
              </a:extLst>
            </p:cNvPr>
            <p:cNvSpPr/>
            <p:nvPr/>
          </p:nvSpPr>
          <p:spPr bwMode="auto">
            <a:xfrm>
              <a:off x="9770757" y="3531141"/>
              <a:ext cx="1920240" cy="18482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grpSp>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t>Can we query flat files in the file system using SQL?</a:t>
            </a:r>
          </a:p>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sign-in location, time of day, and detected suspicious activity?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endParaRPr lang="en-US" sz="3600" dirty="0"/>
          </a:p>
          <a:p>
            <a:r>
              <a:rPr lang="en-US" sz="3600" dirty="0"/>
              <a:t>Is Azure Data Lake a good fit for our PoC?</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r>
              <a:rPr lang="en-US" sz="3600" dirty="0"/>
              <a:t>We are hiring a data scientist who prefers MLflow for model training and metrics. Can you support this?</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Tradewinds,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Tradewinds, CIO of Margie's Travel</a:t>
            </a:r>
          </a:p>
          <a:p>
            <a:r>
              <a:rPr lang="en-US" sz="3600" dirty="0"/>
              <a:t>The primary audience is business decision-makers and technology decision-makers</a:t>
            </a:r>
          </a:p>
          <a:p>
            <a:r>
              <a:rPr lang="en-US" sz="3600" dirty="0"/>
              <a:t>Usually, we talk to the Infrastructure Managers who report to the CIOs,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8" name="Group 57" descr="Preferred solution architecture">
            <a:extLst>
              <a:ext uri="{FF2B5EF4-FFF2-40B4-BE49-F238E27FC236}">
                <a16:creationId xmlns:a16="http://schemas.microsoft.com/office/drawing/2014/main" id="{711AE5F5-318B-4213-930E-64392CBE28E1}"/>
              </a:ext>
            </a:extLst>
          </p:cNvPr>
          <p:cNvGrpSpPr/>
          <p:nvPr/>
        </p:nvGrpSpPr>
        <p:grpSpPr>
          <a:xfrm>
            <a:off x="1254868" y="1249943"/>
            <a:ext cx="9169804" cy="4741245"/>
            <a:chOff x="26616" y="270104"/>
            <a:chExt cx="10942805" cy="5657975"/>
          </a:xfrm>
        </p:grpSpPr>
        <p:pic>
          <p:nvPicPr>
            <p:cNvPr id="6" name="Graphic 5">
              <a:extLst>
                <a:ext uri="{FF2B5EF4-FFF2-40B4-BE49-F238E27FC236}">
                  <a16:creationId xmlns:a16="http://schemas.microsoft.com/office/drawing/2014/main" id="{023B5CA0-51AD-4260-A321-176665D18BA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9482" y="691837"/>
              <a:ext cx="738663" cy="738663"/>
            </a:xfrm>
            <a:prstGeom prst="rect">
              <a:avLst/>
            </a:prstGeom>
          </p:spPr>
        </p:pic>
        <p:pic>
          <p:nvPicPr>
            <p:cNvPr id="7" name="Graphic 6">
              <a:extLst>
                <a:ext uri="{FF2B5EF4-FFF2-40B4-BE49-F238E27FC236}">
                  <a16:creationId xmlns:a16="http://schemas.microsoft.com/office/drawing/2014/main" id="{5BE173B8-EFB4-476E-86B8-3F152AD00D6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99482" y="2804544"/>
              <a:ext cx="828225" cy="828225"/>
            </a:xfrm>
            <a:prstGeom prst="rect">
              <a:avLst/>
            </a:prstGeom>
          </p:spPr>
        </p:pic>
        <p:pic>
          <p:nvPicPr>
            <p:cNvPr id="8" name="Graphic 7">
              <a:extLst>
                <a:ext uri="{FF2B5EF4-FFF2-40B4-BE49-F238E27FC236}">
                  <a16:creationId xmlns:a16="http://schemas.microsoft.com/office/drawing/2014/main" id="{4433D9F7-95C8-4813-ADEE-950D2362707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49603" y="695122"/>
              <a:ext cx="780290" cy="780290"/>
            </a:xfrm>
            <a:prstGeom prst="rect">
              <a:avLst/>
            </a:prstGeom>
          </p:spPr>
        </p:pic>
        <p:pic>
          <p:nvPicPr>
            <p:cNvPr id="9" name="Graphic 8">
              <a:extLst>
                <a:ext uri="{FF2B5EF4-FFF2-40B4-BE49-F238E27FC236}">
                  <a16:creationId xmlns:a16="http://schemas.microsoft.com/office/drawing/2014/main" id="{B2AC5198-29E8-4EAE-A5E0-170EC03E2B2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471091" y="1567237"/>
              <a:ext cx="838079" cy="838079"/>
            </a:xfrm>
            <a:prstGeom prst="rect">
              <a:avLst/>
            </a:prstGeom>
          </p:spPr>
        </p:pic>
        <p:grpSp>
          <p:nvGrpSpPr>
            <p:cNvPr id="10" name="Group 9">
              <a:extLst>
                <a:ext uri="{FF2B5EF4-FFF2-40B4-BE49-F238E27FC236}">
                  <a16:creationId xmlns:a16="http://schemas.microsoft.com/office/drawing/2014/main" id="{B482DA14-B664-4707-A838-73DE599EF13C}"/>
                </a:ext>
              </a:extLst>
            </p:cNvPr>
            <p:cNvGrpSpPr/>
            <p:nvPr/>
          </p:nvGrpSpPr>
          <p:grpSpPr>
            <a:xfrm>
              <a:off x="26616" y="559572"/>
              <a:ext cx="1210785" cy="1204678"/>
              <a:chOff x="131685" y="2924175"/>
              <a:chExt cx="1210785" cy="1204678"/>
            </a:xfrm>
          </p:grpSpPr>
          <p:grpSp>
            <p:nvGrpSpPr>
              <p:cNvPr id="11" name="Group 10">
                <a:extLst>
                  <a:ext uri="{FF2B5EF4-FFF2-40B4-BE49-F238E27FC236}">
                    <a16:creationId xmlns:a16="http://schemas.microsoft.com/office/drawing/2014/main" id="{DD029AEE-84DC-4C62-804F-055611F17596}"/>
                  </a:ext>
                </a:extLst>
              </p:cNvPr>
              <p:cNvGrpSpPr/>
              <p:nvPr/>
            </p:nvGrpSpPr>
            <p:grpSpPr>
              <a:xfrm>
                <a:off x="475528" y="2924175"/>
                <a:ext cx="526080" cy="527570"/>
                <a:chOff x="964212" y="2605826"/>
                <a:chExt cx="914400" cy="916988"/>
              </a:xfrm>
            </p:grpSpPr>
            <p:pic>
              <p:nvPicPr>
                <p:cNvPr id="13" name="Graphic 12" descr="Contract">
                  <a:extLst>
                    <a:ext uri="{FF2B5EF4-FFF2-40B4-BE49-F238E27FC236}">
                      <a16:creationId xmlns:a16="http://schemas.microsoft.com/office/drawing/2014/main" id="{073FB492-E8ED-44FB-B1AE-0944359ED32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4212" y="2608415"/>
                  <a:ext cx="914400" cy="914399"/>
                </a:xfrm>
                <a:prstGeom prst="rect">
                  <a:avLst/>
                </a:prstGeom>
              </p:spPr>
            </p:pic>
            <p:pic>
              <p:nvPicPr>
                <p:cNvPr id="14" name="Graphic 13" descr="Paperclip">
                  <a:extLst>
                    <a:ext uri="{FF2B5EF4-FFF2-40B4-BE49-F238E27FC236}">
                      <a16:creationId xmlns:a16="http://schemas.microsoft.com/office/drawing/2014/main" id="{2D5271A1-3508-49CB-8361-34A13A0C77AA}"/>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418823" y="2605826"/>
                  <a:ext cx="459789" cy="459789"/>
                </a:xfrm>
                <a:prstGeom prst="rect">
                  <a:avLst/>
                </a:prstGeom>
              </p:spPr>
            </p:pic>
          </p:grpSp>
          <p:sp>
            <p:nvSpPr>
              <p:cNvPr id="12" name="TextBox 11">
                <a:extLst>
                  <a:ext uri="{FF2B5EF4-FFF2-40B4-BE49-F238E27FC236}">
                    <a16:creationId xmlns:a16="http://schemas.microsoft.com/office/drawing/2014/main" id="{346ACFCD-51E3-4860-A45F-EFAEE8A6A906}"/>
                  </a:ext>
                </a:extLst>
              </p:cNvPr>
              <p:cNvSpPr txBox="1"/>
              <p:nvPr/>
            </p:nvSpPr>
            <p:spPr>
              <a:xfrm>
                <a:off x="131685" y="3451745"/>
                <a:ext cx="1210785" cy="677108"/>
              </a:xfrm>
              <a:prstGeom prst="rect">
                <a:avLst/>
              </a:prstGeom>
              <a:noFill/>
            </p:spPr>
            <p:txBody>
              <a:bodyPr wrap="square" rtlCol="0">
                <a:spAutoFit/>
              </a:bodyPr>
              <a:lstStyle/>
              <a:p>
                <a:pPr algn="ctr"/>
                <a:r>
                  <a:rPr lang="en-US" sz="1400" dirty="0"/>
                  <a:t>Flight Delay Data</a:t>
                </a:r>
                <a:endParaRPr lang="en-US" sz="1100" dirty="0"/>
              </a:p>
              <a:p>
                <a:pPr algn="ctr"/>
                <a:r>
                  <a:rPr lang="en-US" sz="1000" dirty="0"/>
                  <a:t>(CSV Files)</a:t>
                </a:r>
              </a:p>
            </p:txBody>
          </p:sp>
        </p:grpSp>
        <p:grpSp>
          <p:nvGrpSpPr>
            <p:cNvPr id="15" name="Group 14">
              <a:extLst>
                <a:ext uri="{FF2B5EF4-FFF2-40B4-BE49-F238E27FC236}">
                  <a16:creationId xmlns:a16="http://schemas.microsoft.com/office/drawing/2014/main" id="{9A87EF11-436D-4D0E-B6FA-F0A81E9823DA}"/>
                </a:ext>
              </a:extLst>
            </p:cNvPr>
            <p:cNvGrpSpPr/>
            <p:nvPr/>
          </p:nvGrpSpPr>
          <p:grpSpPr>
            <a:xfrm>
              <a:off x="35537" y="3002159"/>
              <a:ext cx="1210785" cy="1420122"/>
              <a:chOff x="131685" y="2924175"/>
              <a:chExt cx="1210785" cy="1420122"/>
            </a:xfrm>
          </p:grpSpPr>
          <p:grpSp>
            <p:nvGrpSpPr>
              <p:cNvPr id="16" name="Group 15">
                <a:extLst>
                  <a:ext uri="{FF2B5EF4-FFF2-40B4-BE49-F238E27FC236}">
                    <a16:creationId xmlns:a16="http://schemas.microsoft.com/office/drawing/2014/main" id="{360FA3AE-8210-42EA-8862-83D7030B5E05}"/>
                  </a:ext>
                </a:extLst>
              </p:cNvPr>
              <p:cNvGrpSpPr/>
              <p:nvPr/>
            </p:nvGrpSpPr>
            <p:grpSpPr>
              <a:xfrm>
                <a:off x="475528" y="2924175"/>
                <a:ext cx="526080" cy="527570"/>
                <a:chOff x="964212" y="2605826"/>
                <a:chExt cx="914400" cy="916988"/>
              </a:xfrm>
            </p:grpSpPr>
            <p:pic>
              <p:nvPicPr>
                <p:cNvPr id="18" name="Graphic 17" descr="Contract">
                  <a:extLst>
                    <a:ext uri="{FF2B5EF4-FFF2-40B4-BE49-F238E27FC236}">
                      <a16:creationId xmlns:a16="http://schemas.microsoft.com/office/drawing/2014/main" id="{AD7A55C0-FAAE-4070-A9ED-4034FE860BE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4212" y="2608415"/>
                  <a:ext cx="914400" cy="914399"/>
                </a:xfrm>
                <a:prstGeom prst="rect">
                  <a:avLst/>
                </a:prstGeom>
              </p:spPr>
            </p:pic>
            <p:pic>
              <p:nvPicPr>
                <p:cNvPr id="19" name="Graphic 18" descr="Paperclip">
                  <a:extLst>
                    <a:ext uri="{FF2B5EF4-FFF2-40B4-BE49-F238E27FC236}">
                      <a16:creationId xmlns:a16="http://schemas.microsoft.com/office/drawing/2014/main" id="{DB1285B4-719E-40AD-9CFB-C5685019B668}"/>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418823" y="2605826"/>
                  <a:ext cx="459789" cy="459789"/>
                </a:xfrm>
                <a:prstGeom prst="rect">
                  <a:avLst/>
                </a:prstGeom>
              </p:spPr>
            </p:pic>
          </p:grpSp>
          <p:sp>
            <p:nvSpPr>
              <p:cNvPr id="17" name="TextBox 16">
                <a:extLst>
                  <a:ext uri="{FF2B5EF4-FFF2-40B4-BE49-F238E27FC236}">
                    <a16:creationId xmlns:a16="http://schemas.microsoft.com/office/drawing/2014/main" id="{C26DDF36-521A-4CB0-98D5-99D55DB96F23}"/>
                  </a:ext>
                </a:extLst>
              </p:cNvPr>
              <p:cNvSpPr txBox="1"/>
              <p:nvPr/>
            </p:nvSpPr>
            <p:spPr>
              <a:xfrm>
                <a:off x="131685" y="3451745"/>
                <a:ext cx="1210785" cy="892552"/>
              </a:xfrm>
              <a:prstGeom prst="rect">
                <a:avLst/>
              </a:prstGeom>
              <a:noFill/>
            </p:spPr>
            <p:txBody>
              <a:bodyPr wrap="square" rtlCol="0">
                <a:spAutoFit/>
              </a:bodyPr>
              <a:lstStyle/>
              <a:p>
                <a:pPr algn="ctr"/>
                <a:r>
                  <a:rPr lang="en-US" sz="1400" dirty="0"/>
                  <a:t>Historical Airport Weather Data</a:t>
                </a:r>
                <a:endParaRPr lang="en-US" sz="1100" dirty="0"/>
              </a:p>
              <a:p>
                <a:pPr algn="ctr"/>
                <a:r>
                  <a:rPr lang="en-US" sz="1000" dirty="0"/>
                  <a:t>(CSV Files)</a:t>
                </a:r>
              </a:p>
            </p:txBody>
          </p:sp>
        </p:grpSp>
        <p:sp>
          <p:nvSpPr>
            <p:cNvPr id="20" name="TextBox 19">
              <a:extLst>
                <a:ext uri="{FF2B5EF4-FFF2-40B4-BE49-F238E27FC236}">
                  <a16:creationId xmlns:a16="http://schemas.microsoft.com/office/drawing/2014/main" id="{17562161-F668-4405-833C-35E1895E307D}"/>
                </a:ext>
              </a:extLst>
            </p:cNvPr>
            <p:cNvSpPr txBox="1"/>
            <p:nvPr/>
          </p:nvSpPr>
          <p:spPr>
            <a:xfrm>
              <a:off x="3833568" y="2389424"/>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21" name="TextBox 20">
              <a:extLst>
                <a:ext uri="{FF2B5EF4-FFF2-40B4-BE49-F238E27FC236}">
                  <a16:creationId xmlns:a16="http://schemas.microsoft.com/office/drawing/2014/main" id="{AE6C722A-CC7B-407E-BDEE-E398D68462E6}"/>
                </a:ext>
              </a:extLst>
            </p:cNvPr>
            <p:cNvSpPr txBox="1"/>
            <p:nvPr/>
          </p:nvSpPr>
          <p:spPr>
            <a:xfrm>
              <a:off x="2286161" y="2435591"/>
              <a:ext cx="1210785" cy="523220"/>
            </a:xfrm>
            <a:prstGeom prst="rect">
              <a:avLst/>
            </a:prstGeom>
            <a:noFill/>
          </p:spPr>
          <p:txBody>
            <a:bodyPr wrap="square" rtlCol="0">
              <a:spAutoFit/>
            </a:bodyPr>
            <a:lstStyle/>
            <a:p>
              <a:pPr algn="ctr"/>
              <a:r>
                <a:rPr lang="en-US" sz="1400" dirty="0"/>
                <a:t>Azure Data Factory</a:t>
              </a:r>
              <a:endParaRPr lang="en-US" sz="1000" dirty="0"/>
            </a:p>
          </p:txBody>
        </p:sp>
        <p:grpSp>
          <p:nvGrpSpPr>
            <p:cNvPr id="22" name="Group 21">
              <a:extLst>
                <a:ext uri="{FF2B5EF4-FFF2-40B4-BE49-F238E27FC236}">
                  <a16:creationId xmlns:a16="http://schemas.microsoft.com/office/drawing/2014/main" id="{FF569B80-B62E-499D-B48D-975F492AE883}"/>
                </a:ext>
              </a:extLst>
            </p:cNvPr>
            <p:cNvGrpSpPr/>
            <p:nvPr/>
          </p:nvGrpSpPr>
          <p:grpSpPr>
            <a:xfrm>
              <a:off x="6051650" y="1594844"/>
              <a:ext cx="1210785" cy="1482752"/>
              <a:chOff x="6009538" y="1570780"/>
              <a:chExt cx="1210785" cy="1482752"/>
            </a:xfrm>
          </p:grpSpPr>
          <p:pic>
            <p:nvPicPr>
              <p:cNvPr id="23" name="Graphic 22">
                <a:extLst>
                  <a:ext uri="{FF2B5EF4-FFF2-40B4-BE49-F238E27FC236}">
                    <a16:creationId xmlns:a16="http://schemas.microsoft.com/office/drawing/2014/main" id="{478B70B1-E45E-4F8E-8359-1320B6D54816}"/>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163013" y="1570780"/>
                <a:ext cx="838079" cy="838079"/>
              </a:xfrm>
              <a:prstGeom prst="rect">
                <a:avLst/>
              </a:prstGeom>
            </p:spPr>
          </p:pic>
          <p:sp>
            <p:nvSpPr>
              <p:cNvPr id="24" name="TextBox 23">
                <a:extLst>
                  <a:ext uri="{FF2B5EF4-FFF2-40B4-BE49-F238E27FC236}">
                    <a16:creationId xmlns:a16="http://schemas.microsoft.com/office/drawing/2014/main" id="{CCD0C0C1-681A-421A-9294-65D4489B820E}"/>
                  </a:ext>
                </a:extLst>
              </p:cNvPr>
              <p:cNvSpPr txBox="1"/>
              <p:nvPr/>
            </p:nvSpPr>
            <p:spPr>
              <a:xfrm>
                <a:off x="6009538" y="2376424"/>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grpSp>
        <p:sp>
          <p:nvSpPr>
            <p:cNvPr id="25" name="TextBox 24">
              <a:extLst>
                <a:ext uri="{FF2B5EF4-FFF2-40B4-BE49-F238E27FC236}">
                  <a16:creationId xmlns:a16="http://schemas.microsoft.com/office/drawing/2014/main" id="{F2EB66BD-85C8-42AB-BCC1-B802C084FE54}"/>
                </a:ext>
              </a:extLst>
            </p:cNvPr>
            <p:cNvSpPr txBox="1"/>
            <p:nvPr/>
          </p:nvSpPr>
          <p:spPr>
            <a:xfrm>
              <a:off x="9658004" y="1490591"/>
              <a:ext cx="1311417" cy="738664"/>
            </a:xfrm>
            <a:prstGeom prst="rect">
              <a:avLst/>
            </a:prstGeom>
            <a:noFill/>
          </p:spPr>
          <p:txBody>
            <a:bodyPr wrap="square" rtlCol="0">
              <a:spAutoFit/>
            </a:bodyPr>
            <a:lstStyle/>
            <a:p>
              <a:pPr algn="ctr"/>
              <a:r>
                <a:rPr lang="en-US" sz="1400" dirty="0"/>
                <a:t>Visualize Delay Predictions on a Map</a:t>
              </a:r>
              <a:endParaRPr lang="en-US" sz="1000" dirty="0"/>
            </a:p>
          </p:txBody>
        </p:sp>
        <p:sp>
          <p:nvSpPr>
            <p:cNvPr id="26" name="TextBox 25">
              <a:extLst>
                <a:ext uri="{FF2B5EF4-FFF2-40B4-BE49-F238E27FC236}">
                  <a16:creationId xmlns:a16="http://schemas.microsoft.com/office/drawing/2014/main" id="{CEAA5955-2F73-40D0-B56A-E859F0BB6CAA}"/>
                </a:ext>
              </a:extLst>
            </p:cNvPr>
            <p:cNvSpPr txBox="1"/>
            <p:nvPr/>
          </p:nvSpPr>
          <p:spPr>
            <a:xfrm>
              <a:off x="9701840" y="3660707"/>
              <a:ext cx="1210785" cy="523220"/>
            </a:xfrm>
            <a:prstGeom prst="rect">
              <a:avLst/>
            </a:prstGeom>
            <a:noFill/>
          </p:spPr>
          <p:txBody>
            <a:bodyPr wrap="square" rtlCol="0">
              <a:spAutoFit/>
            </a:bodyPr>
            <a:lstStyle/>
            <a:p>
              <a:pPr algn="ctr"/>
              <a:r>
                <a:rPr lang="en-US" sz="1400" dirty="0"/>
                <a:t>Flight Delays Web Portal</a:t>
              </a:r>
              <a:endParaRPr lang="en-US" sz="1000" dirty="0"/>
            </a:p>
          </p:txBody>
        </p:sp>
        <p:grpSp>
          <p:nvGrpSpPr>
            <p:cNvPr id="27" name="Group 26">
              <a:extLst>
                <a:ext uri="{FF2B5EF4-FFF2-40B4-BE49-F238E27FC236}">
                  <a16:creationId xmlns:a16="http://schemas.microsoft.com/office/drawing/2014/main" id="{8D84F262-7681-46A5-A77B-8E0A642F8626}"/>
                </a:ext>
              </a:extLst>
            </p:cNvPr>
            <p:cNvGrpSpPr/>
            <p:nvPr/>
          </p:nvGrpSpPr>
          <p:grpSpPr>
            <a:xfrm>
              <a:off x="8853406" y="4499503"/>
              <a:ext cx="1210785" cy="1428576"/>
              <a:chOff x="6881921" y="5047071"/>
              <a:chExt cx="1210785" cy="1428576"/>
            </a:xfrm>
          </p:grpSpPr>
          <p:pic>
            <p:nvPicPr>
              <p:cNvPr id="28" name="Graphic 27" descr="Partial Sun">
                <a:extLst>
                  <a:ext uri="{FF2B5EF4-FFF2-40B4-BE49-F238E27FC236}">
                    <a16:creationId xmlns:a16="http://schemas.microsoft.com/office/drawing/2014/main" id="{77F2E127-D52B-4152-85E8-E60237B65B34}"/>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41039" y="5047071"/>
                <a:ext cx="892551" cy="892551"/>
              </a:xfrm>
              <a:prstGeom prst="rect">
                <a:avLst/>
              </a:prstGeom>
            </p:spPr>
          </p:pic>
          <p:sp>
            <p:nvSpPr>
              <p:cNvPr id="29" name="TextBox 28">
                <a:extLst>
                  <a:ext uri="{FF2B5EF4-FFF2-40B4-BE49-F238E27FC236}">
                    <a16:creationId xmlns:a16="http://schemas.microsoft.com/office/drawing/2014/main" id="{9FF27B5E-BDD9-4375-981F-9C39AF70BC4F}"/>
                  </a:ext>
                </a:extLst>
              </p:cNvPr>
              <p:cNvSpPr txBox="1"/>
              <p:nvPr/>
            </p:nvSpPr>
            <p:spPr>
              <a:xfrm>
                <a:off x="6881921" y="5860094"/>
                <a:ext cx="1210785" cy="615553"/>
              </a:xfrm>
              <a:prstGeom prst="rect">
                <a:avLst/>
              </a:prstGeom>
              <a:noFill/>
            </p:spPr>
            <p:txBody>
              <a:bodyPr wrap="square" rtlCol="0">
                <a:spAutoFit/>
              </a:bodyPr>
              <a:lstStyle/>
              <a:p>
                <a:pPr algn="ctr"/>
                <a:r>
                  <a:rPr lang="en-US" sz="1400" dirty="0"/>
                  <a:t>3</a:t>
                </a:r>
                <a:r>
                  <a:rPr lang="en-US" sz="1400" baseline="30000" dirty="0"/>
                  <a:t>rd</a:t>
                </a:r>
                <a:r>
                  <a:rPr lang="en-US" sz="1400" dirty="0"/>
                  <a:t> Party API</a:t>
                </a:r>
                <a:endParaRPr lang="en-US" sz="1100" dirty="0"/>
              </a:p>
              <a:p>
                <a:pPr algn="ctr"/>
                <a:r>
                  <a:rPr lang="en-US" sz="1000" dirty="0"/>
                  <a:t>Forecasted Airport Weather</a:t>
                </a:r>
              </a:p>
            </p:txBody>
          </p:sp>
        </p:grpSp>
        <p:cxnSp>
          <p:nvCxnSpPr>
            <p:cNvPr id="31" name="Connector: Curved 30">
              <a:extLst>
                <a:ext uri="{FF2B5EF4-FFF2-40B4-BE49-F238E27FC236}">
                  <a16:creationId xmlns:a16="http://schemas.microsoft.com/office/drawing/2014/main" id="{45A205AB-28B6-4257-B311-857880D08BBC}"/>
                </a:ext>
              </a:extLst>
            </p:cNvPr>
            <p:cNvCxnSpPr>
              <a:cxnSpLocks/>
              <a:stCxn id="13" idx="3"/>
            </p:cNvCxnSpPr>
            <p:nvPr/>
          </p:nvCxnSpPr>
          <p:spPr>
            <a:xfrm>
              <a:off x="896539" y="824102"/>
              <a:ext cx="1604870" cy="116217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Curved 31">
              <a:extLst>
                <a:ext uri="{FF2B5EF4-FFF2-40B4-BE49-F238E27FC236}">
                  <a16:creationId xmlns:a16="http://schemas.microsoft.com/office/drawing/2014/main" id="{B658673B-B160-410D-A181-964038C7090E}"/>
                </a:ext>
              </a:extLst>
            </p:cNvPr>
            <p:cNvCxnSpPr>
              <a:cxnSpLocks/>
            </p:cNvCxnSpPr>
            <p:nvPr/>
          </p:nvCxnSpPr>
          <p:spPr>
            <a:xfrm flipV="1">
              <a:off x="896539" y="1986279"/>
              <a:ext cx="1604870" cy="139819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19E61E5C-CBB3-4C25-B21F-D65D0F654AD7}"/>
                </a:ext>
              </a:extLst>
            </p:cNvPr>
            <p:cNvCxnSpPr>
              <a:cxnSpLocks/>
            </p:cNvCxnSpPr>
            <p:nvPr/>
          </p:nvCxnSpPr>
          <p:spPr>
            <a:xfrm>
              <a:off x="3281699" y="1986279"/>
              <a:ext cx="767117"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A4170CBB-3F39-45E7-85EF-C3F7E3C72C00}"/>
                </a:ext>
              </a:extLst>
            </p:cNvPr>
            <p:cNvCxnSpPr>
              <a:cxnSpLocks/>
            </p:cNvCxnSpPr>
            <p:nvPr/>
          </p:nvCxnSpPr>
          <p:spPr>
            <a:xfrm>
              <a:off x="4829106" y="1986279"/>
              <a:ext cx="139985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5" name="Connector: Elbow 34">
              <a:extLst>
                <a:ext uri="{FF2B5EF4-FFF2-40B4-BE49-F238E27FC236}">
                  <a16:creationId xmlns:a16="http://schemas.microsoft.com/office/drawing/2014/main" id="{F9D9865A-E3FF-4D97-8CE2-912590E2A2FD}"/>
                </a:ext>
              </a:extLst>
            </p:cNvPr>
            <p:cNvCxnSpPr>
              <a:cxnSpLocks/>
              <a:stCxn id="21" idx="2"/>
            </p:cNvCxnSpPr>
            <p:nvPr/>
          </p:nvCxnSpPr>
          <p:spPr>
            <a:xfrm rot="5400000" flipH="1" flipV="1">
              <a:off x="4073989" y="803843"/>
              <a:ext cx="972532" cy="3337403"/>
            </a:xfrm>
            <a:prstGeom prst="bentConnector4">
              <a:avLst>
                <a:gd name="adj1" fmla="val -54292"/>
                <a:gd name="adj2" fmla="val 90348"/>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C03491F6-19BD-4002-AF4B-4160702642DA}"/>
                </a:ext>
              </a:extLst>
            </p:cNvPr>
            <p:cNvSpPr txBox="1"/>
            <p:nvPr/>
          </p:nvSpPr>
          <p:spPr>
            <a:xfrm>
              <a:off x="6051650" y="3159296"/>
              <a:ext cx="1524914" cy="661115"/>
            </a:xfrm>
            <a:prstGeom prst="rect">
              <a:avLst/>
            </a:prstGeom>
            <a:noFill/>
          </p:spPr>
          <p:txBody>
            <a:bodyPr wrap="square" rtlCol="0">
              <a:spAutoFit/>
            </a:bodyPr>
            <a:lstStyle/>
            <a:p>
              <a:r>
                <a:rPr lang="en-US" sz="1000" dirty="0"/>
                <a:t>Create, train, &amp; operationalize ML model</a:t>
              </a:r>
            </a:p>
          </p:txBody>
        </p:sp>
        <p:cxnSp>
          <p:nvCxnSpPr>
            <p:cNvPr id="38" name="Connector: Elbow 37">
              <a:extLst>
                <a:ext uri="{FF2B5EF4-FFF2-40B4-BE49-F238E27FC236}">
                  <a16:creationId xmlns:a16="http://schemas.microsoft.com/office/drawing/2014/main" id="{977F65A1-AB9D-42F5-A5C0-BB7600D16795}"/>
                </a:ext>
              </a:extLst>
            </p:cNvPr>
            <p:cNvCxnSpPr>
              <a:cxnSpLocks/>
              <a:endCxn id="23" idx="0"/>
            </p:cNvCxnSpPr>
            <p:nvPr/>
          </p:nvCxnSpPr>
          <p:spPr>
            <a:xfrm rot="10800000" flipV="1">
              <a:off x="6624165" y="1086208"/>
              <a:ext cx="1365806" cy="508635"/>
            </a:xfrm>
            <a:prstGeom prst="bentConnector2">
              <a:avLst/>
            </a:prstGeom>
            <a:ln>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9953C4D2-AD41-48A6-B768-E9B79D271A2D}"/>
                </a:ext>
              </a:extLst>
            </p:cNvPr>
            <p:cNvCxnSpPr>
              <a:cxnSpLocks/>
            </p:cNvCxnSpPr>
            <p:nvPr/>
          </p:nvCxnSpPr>
          <p:spPr>
            <a:xfrm rot="10800000">
              <a:off x="6943742" y="2229254"/>
              <a:ext cx="2973348" cy="98063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nector: Elbow 39">
              <a:extLst>
                <a:ext uri="{FF2B5EF4-FFF2-40B4-BE49-F238E27FC236}">
                  <a16:creationId xmlns:a16="http://schemas.microsoft.com/office/drawing/2014/main" id="{70606A4D-49FC-4EAC-B16E-2989DFF34344}"/>
                </a:ext>
              </a:extLst>
            </p:cNvPr>
            <p:cNvCxnSpPr>
              <a:cxnSpLocks/>
              <a:stCxn id="26" idx="2"/>
              <a:endCxn id="28" idx="3"/>
            </p:cNvCxnSpPr>
            <p:nvPr/>
          </p:nvCxnSpPr>
          <p:spPr>
            <a:xfrm rot="5400000">
              <a:off x="9725228" y="4363774"/>
              <a:ext cx="761852" cy="40215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E4CDD385-2D47-4213-A720-56C992B956A3}"/>
                </a:ext>
              </a:extLst>
            </p:cNvPr>
            <p:cNvCxnSpPr>
              <a:cxnSpLocks/>
              <a:endCxn id="25" idx="2"/>
            </p:cNvCxnSpPr>
            <p:nvPr/>
          </p:nvCxnSpPr>
          <p:spPr>
            <a:xfrm flipV="1">
              <a:off x="10307233" y="2229255"/>
              <a:ext cx="6480" cy="5904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4E650675-B1CA-45ED-9774-667992A99481}"/>
                </a:ext>
              </a:extLst>
            </p:cNvPr>
            <p:cNvSpPr txBox="1"/>
            <p:nvPr/>
          </p:nvSpPr>
          <p:spPr>
            <a:xfrm>
              <a:off x="2878170" y="3543412"/>
              <a:ext cx="2146052" cy="553998"/>
            </a:xfrm>
            <a:prstGeom prst="rect">
              <a:avLst/>
            </a:prstGeom>
            <a:noFill/>
          </p:spPr>
          <p:txBody>
            <a:bodyPr wrap="square" rtlCol="0">
              <a:spAutoFit/>
            </a:bodyPr>
            <a:lstStyle/>
            <a:p>
              <a:r>
                <a:rPr lang="en-US" sz="1000" dirty="0"/>
                <a:t>Copy data to blob storage</a:t>
              </a:r>
              <a:br>
                <a:rPr lang="en-US" sz="1000" dirty="0"/>
              </a:br>
              <a:r>
                <a:rPr lang="en-US" sz="1000" dirty="0"/>
                <a:t>Execute Databricks Notebook for batch scoring</a:t>
              </a:r>
            </a:p>
          </p:txBody>
        </p:sp>
        <p:sp>
          <p:nvSpPr>
            <p:cNvPr id="46" name="TextBox 45">
              <a:extLst>
                <a:ext uri="{FF2B5EF4-FFF2-40B4-BE49-F238E27FC236}">
                  <a16:creationId xmlns:a16="http://schemas.microsoft.com/office/drawing/2014/main" id="{BA8997B1-756F-45EA-AC85-B452FA9764BE}"/>
                </a:ext>
              </a:extLst>
            </p:cNvPr>
            <p:cNvSpPr txBox="1"/>
            <p:nvPr/>
          </p:nvSpPr>
          <p:spPr>
            <a:xfrm>
              <a:off x="1154204" y="270104"/>
              <a:ext cx="1604869" cy="553998"/>
            </a:xfrm>
            <a:prstGeom prst="rect">
              <a:avLst/>
            </a:prstGeom>
            <a:noFill/>
          </p:spPr>
          <p:txBody>
            <a:bodyPr wrap="square" rtlCol="0">
              <a:spAutoFit/>
            </a:bodyPr>
            <a:lstStyle/>
            <a:p>
              <a:r>
                <a:rPr lang="en-US" sz="1000" dirty="0"/>
                <a:t>Integration Runtime</a:t>
              </a:r>
              <a:br>
                <a:rPr lang="en-US" sz="1000" dirty="0"/>
              </a:br>
              <a:r>
                <a:rPr lang="en-US" sz="1000" dirty="0"/>
                <a:t>Move on-premises data to Azure Storage</a:t>
              </a:r>
            </a:p>
          </p:txBody>
        </p:sp>
        <p:cxnSp>
          <p:nvCxnSpPr>
            <p:cNvPr id="47" name="Straight Arrow Connector 46">
              <a:extLst>
                <a:ext uri="{FF2B5EF4-FFF2-40B4-BE49-F238E27FC236}">
                  <a16:creationId xmlns:a16="http://schemas.microsoft.com/office/drawing/2014/main" id="{69C5A234-B944-4C0C-B739-2C34DF7F443E}"/>
                </a:ext>
              </a:extLst>
            </p:cNvPr>
            <p:cNvCxnSpPr>
              <a:cxnSpLocks/>
            </p:cNvCxnSpPr>
            <p:nvPr/>
          </p:nvCxnSpPr>
          <p:spPr>
            <a:xfrm flipH="1">
              <a:off x="8673083" y="1081982"/>
              <a:ext cx="1200170" cy="42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TextBox 47">
              <a:extLst>
                <a:ext uri="{FF2B5EF4-FFF2-40B4-BE49-F238E27FC236}">
                  <a16:creationId xmlns:a16="http://schemas.microsoft.com/office/drawing/2014/main" id="{8D3CCD50-4253-495D-8769-5E34FCA6F505}"/>
                </a:ext>
              </a:extLst>
            </p:cNvPr>
            <p:cNvSpPr txBox="1"/>
            <p:nvPr/>
          </p:nvSpPr>
          <p:spPr>
            <a:xfrm>
              <a:off x="7660176" y="1489648"/>
              <a:ext cx="1352348" cy="523220"/>
            </a:xfrm>
            <a:prstGeom prst="rect">
              <a:avLst/>
            </a:prstGeom>
            <a:noFill/>
          </p:spPr>
          <p:txBody>
            <a:bodyPr wrap="square" rtlCol="0">
              <a:spAutoFit/>
            </a:bodyPr>
            <a:lstStyle/>
            <a:p>
              <a:pPr algn="ctr"/>
              <a:r>
                <a:rPr lang="en-US" sz="1400" dirty="0"/>
                <a:t>Azure SQL Database</a:t>
              </a:r>
              <a:endParaRPr lang="en-US" sz="1000" dirty="0"/>
            </a:p>
          </p:txBody>
        </p:sp>
        <p:grpSp>
          <p:nvGrpSpPr>
            <p:cNvPr id="49" name="Group 48">
              <a:extLst>
                <a:ext uri="{FF2B5EF4-FFF2-40B4-BE49-F238E27FC236}">
                  <a16:creationId xmlns:a16="http://schemas.microsoft.com/office/drawing/2014/main" id="{064EBB35-DCC8-45C5-86AC-9C56FFE04999}"/>
                </a:ext>
              </a:extLst>
            </p:cNvPr>
            <p:cNvGrpSpPr/>
            <p:nvPr/>
          </p:nvGrpSpPr>
          <p:grpSpPr>
            <a:xfrm>
              <a:off x="841526" y="4795500"/>
              <a:ext cx="1352348" cy="1088997"/>
              <a:chOff x="841526" y="4759808"/>
              <a:chExt cx="1352348" cy="1088997"/>
            </a:xfrm>
          </p:grpSpPr>
          <p:pic>
            <p:nvPicPr>
              <p:cNvPr id="50" name="Graphic 49">
                <a:extLst>
                  <a:ext uri="{FF2B5EF4-FFF2-40B4-BE49-F238E27FC236}">
                    <a16:creationId xmlns:a16="http://schemas.microsoft.com/office/drawing/2014/main" id="{EB4AD465-85C3-466A-9DE1-1D835E8C52DC}"/>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127555" y="4759808"/>
                <a:ext cx="780290" cy="780290"/>
              </a:xfrm>
              <a:prstGeom prst="rect">
                <a:avLst/>
              </a:prstGeom>
            </p:spPr>
          </p:pic>
          <p:sp>
            <p:nvSpPr>
              <p:cNvPr id="51" name="TextBox 50">
                <a:extLst>
                  <a:ext uri="{FF2B5EF4-FFF2-40B4-BE49-F238E27FC236}">
                    <a16:creationId xmlns:a16="http://schemas.microsoft.com/office/drawing/2014/main" id="{2094C931-5056-48DE-BD5B-71CF2B279848}"/>
                  </a:ext>
                </a:extLst>
              </p:cNvPr>
              <p:cNvSpPr txBox="1"/>
              <p:nvPr/>
            </p:nvSpPr>
            <p:spPr>
              <a:xfrm>
                <a:off x="841526" y="5541028"/>
                <a:ext cx="1352348" cy="307777"/>
              </a:xfrm>
              <a:prstGeom prst="rect">
                <a:avLst/>
              </a:prstGeom>
              <a:noFill/>
            </p:spPr>
            <p:txBody>
              <a:bodyPr wrap="square" rtlCol="0">
                <a:spAutoFit/>
              </a:bodyPr>
              <a:lstStyle/>
              <a:p>
                <a:pPr algn="ctr"/>
                <a:r>
                  <a:rPr lang="en-US" sz="1400" dirty="0"/>
                  <a:t>Azure Monitor</a:t>
                </a:r>
                <a:endParaRPr lang="en-US" sz="1000" dirty="0"/>
              </a:p>
            </p:txBody>
          </p:sp>
        </p:grpSp>
        <p:grpSp>
          <p:nvGrpSpPr>
            <p:cNvPr id="52" name="Group 51">
              <a:extLst>
                <a:ext uri="{FF2B5EF4-FFF2-40B4-BE49-F238E27FC236}">
                  <a16:creationId xmlns:a16="http://schemas.microsoft.com/office/drawing/2014/main" id="{34150C07-76EB-4DFC-B36C-0CD3896BEEDD}"/>
                </a:ext>
              </a:extLst>
            </p:cNvPr>
            <p:cNvGrpSpPr/>
            <p:nvPr/>
          </p:nvGrpSpPr>
          <p:grpSpPr>
            <a:xfrm>
              <a:off x="2215379" y="4795500"/>
              <a:ext cx="1352348" cy="1088067"/>
              <a:chOff x="2215379" y="4759808"/>
              <a:chExt cx="1352348" cy="1088067"/>
            </a:xfrm>
          </p:grpSpPr>
          <p:pic>
            <p:nvPicPr>
              <p:cNvPr id="53" name="Graphic 52">
                <a:extLst>
                  <a:ext uri="{FF2B5EF4-FFF2-40B4-BE49-F238E27FC236}">
                    <a16:creationId xmlns:a16="http://schemas.microsoft.com/office/drawing/2014/main" id="{CA00DBEA-3E68-4D14-881E-F342295FA8A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502935" y="4759808"/>
                <a:ext cx="780290" cy="780290"/>
              </a:xfrm>
              <a:prstGeom prst="rect">
                <a:avLst/>
              </a:prstGeom>
            </p:spPr>
          </p:pic>
          <p:sp>
            <p:nvSpPr>
              <p:cNvPr id="54" name="TextBox 53">
                <a:extLst>
                  <a:ext uri="{FF2B5EF4-FFF2-40B4-BE49-F238E27FC236}">
                    <a16:creationId xmlns:a16="http://schemas.microsoft.com/office/drawing/2014/main" id="{39E4AE88-2988-48EF-930A-16F536B55083}"/>
                  </a:ext>
                </a:extLst>
              </p:cNvPr>
              <p:cNvSpPr txBox="1"/>
              <p:nvPr/>
            </p:nvSpPr>
            <p:spPr>
              <a:xfrm>
                <a:off x="2215379" y="5540098"/>
                <a:ext cx="1352348" cy="307777"/>
              </a:xfrm>
              <a:prstGeom prst="rect">
                <a:avLst/>
              </a:prstGeom>
              <a:noFill/>
            </p:spPr>
            <p:txBody>
              <a:bodyPr wrap="square" rtlCol="0">
                <a:spAutoFit/>
              </a:bodyPr>
              <a:lstStyle/>
              <a:p>
                <a:pPr algn="ctr"/>
                <a:r>
                  <a:rPr lang="en-US" sz="1400" dirty="0"/>
                  <a:t>Azure Key Vault</a:t>
                </a:r>
                <a:endParaRPr lang="en-US" sz="1000" dirty="0"/>
              </a:p>
            </p:txBody>
          </p:sp>
        </p:grpSp>
        <p:pic>
          <p:nvPicPr>
            <p:cNvPr id="55" name="Graphic 54">
              <a:extLst>
                <a:ext uri="{FF2B5EF4-FFF2-40B4-BE49-F238E27FC236}">
                  <a16:creationId xmlns:a16="http://schemas.microsoft.com/office/drawing/2014/main" id="{AE8A76FB-336E-4222-BC02-565541FCCE3C}"/>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054832" y="1612891"/>
              <a:ext cx="790215" cy="790215"/>
            </a:xfrm>
            <a:prstGeom prst="rect">
              <a:avLst/>
            </a:prstGeom>
          </p:spPr>
        </p:pic>
      </p:gr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Data Loading</a:t>
            </a:r>
          </a:p>
        </p:txBody>
      </p:sp>
      <p:grpSp>
        <p:nvGrpSpPr>
          <p:cNvPr id="4" name="Group 3" descr="Data Loading Preferred Solution Architecture">
            <a:extLst>
              <a:ext uri="{FF2B5EF4-FFF2-40B4-BE49-F238E27FC236}">
                <a16:creationId xmlns:a16="http://schemas.microsoft.com/office/drawing/2014/main" id="{841C0D7B-D2A9-4381-8A52-7B6C2695F056}"/>
              </a:ext>
            </a:extLst>
          </p:cNvPr>
          <p:cNvGrpSpPr/>
          <p:nvPr/>
        </p:nvGrpSpPr>
        <p:grpSpPr>
          <a:xfrm>
            <a:off x="3368400" y="1425556"/>
            <a:ext cx="7918314" cy="5432444"/>
            <a:chOff x="4357484" y="1737259"/>
            <a:chExt cx="5940865" cy="4152177"/>
          </a:xfrm>
        </p:grpSpPr>
        <p:grpSp>
          <p:nvGrpSpPr>
            <p:cNvPr id="5" name="Group 4">
              <a:extLst>
                <a:ext uri="{FF2B5EF4-FFF2-40B4-BE49-F238E27FC236}">
                  <a16:creationId xmlns:a16="http://schemas.microsoft.com/office/drawing/2014/main" id="{0997C4F0-6A09-45EF-8682-D96D046F9FC0}"/>
                </a:ext>
              </a:extLst>
            </p:cNvPr>
            <p:cNvGrpSpPr/>
            <p:nvPr/>
          </p:nvGrpSpPr>
          <p:grpSpPr>
            <a:xfrm>
              <a:off x="4357484" y="2026727"/>
              <a:ext cx="1210785" cy="1204678"/>
              <a:chOff x="131685" y="2924175"/>
              <a:chExt cx="1210785" cy="1204678"/>
            </a:xfrm>
          </p:grpSpPr>
          <p:grpSp>
            <p:nvGrpSpPr>
              <p:cNvPr id="6" name="Group 5">
                <a:extLst>
                  <a:ext uri="{FF2B5EF4-FFF2-40B4-BE49-F238E27FC236}">
                    <a16:creationId xmlns:a16="http://schemas.microsoft.com/office/drawing/2014/main" id="{4D340A7F-6604-4FA1-8D27-64D6415AF11A}"/>
                  </a:ext>
                </a:extLst>
              </p:cNvPr>
              <p:cNvGrpSpPr/>
              <p:nvPr/>
            </p:nvGrpSpPr>
            <p:grpSpPr>
              <a:xfrm>
                <a:off x="475528" y="2924175"/>
                <a:ext cx="526080" cy="527570"/>
                <a:chOff x="964212" y="2605826"/>
                <a:chExt cx="914400" cy="916988"/>
              </a:xfrm>
            </p:grpSpPr>
            <p:pic>
              <p:nvPicPr>
                <p:cNvPr id="9" name="Graphic 8" descr="Contract">
                  <a:extLst>
                    <a:ext uri="{FF2B5EF4-FFF2-40B4-BE49-F238E27FC236}">
                      <a16:creationId xmlns:a16="http://schemas.microsoft.com/office/drawing/2014/main" id="{63B24D68-6721-4E0B-BCA1-47BE5DEB725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4212" y="2608415"/>
                  <a:ext cx="914400" cy="914399"/>
                </a:xfrm>
                <a:prstGeom prst="rect">
                  <a:avLst/>
                </a:prstGeom>
              </p:spPr>
            </p:pic>
            <p:pic>
              <p:nvPicPr>
                <p:cNvPr id="10" name="Graphic 9" descr="Paperclip">
                  <a:extLst>
                    <a:ext uri="{FF2B5EF4-FFF2-40B4-BE49-F238E27FC236}">
                      <a16:creationId xmlns:a16="http://schemas.microsoft.com/office/drawing/2014/main" id="{52BEF628-11EE-48AA-A996-1A5CB19AAC72}"/>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18823" y="2605826"/>
                  <a:ext cx="459789" cy="459789"/>
                </a:xfrm>
                <a:prstGeom prst="rect">
                  <a:avLst/>
                </a:prstGeom>
              </p:spPr>
            </p:pic>
          </p:grpSp>
          <p:sp>
            <p:nvSpPr>
              <p:cNvPr id="8" name="TextBox 7">
                <a:extLst>
                  <a:ext uri="{FF2B5EF4-FFF2-40B4-BE49-F238E27FC236}">
                    <a16:creationId xmlns:a16="http://schemas.microsoft.com/office/drawing/2014/main" id="{031B6055-C65B-4294-9517-F15CCE02266B}"/>
                  </a:ext>
                </a:extLst>
              </p:cNvPr>
              <p:cNvSpPr txBox="1"/>
              <p:nvPr/>
            </p:nvSpPr>
            <p:spPr>
              <a:xfrm>
                <a:off x="131685" y="3451745"/>
                <a:ext cx="1210785" cy="677108"/>
              </a:xfrm>
              <a:prstGeom prst="rect">
                <a:avLst/>
              </a:prstGeom>
              <a:noFill/>
            </p:spPr>
            <p:txBody>
              <a:bodyPr wrap="square" rtlCol="0">
                <a:spAutoFit/>
              </a:bodyPr>
              <a:lstStyle/>
              <a:p>
                <a:pPr algn="ctr"/>
                <a:r>
                  <a:rPr lang="en-US" sz="1400" dirty="0"/>
                  <a:t>Flight Delay Data</a:t>
                </a:r>
                <a:endParaRPr lang="en-US" sz="1100" dirty="0"/>
              </a:p>
              <a:p>
                <a:pPr algn="ctr"/>
                <a:r>
                  <a:rPr lang="en-US" sz="1000" dirty="0"/>
                  <a:t>(CSV Files)</a:t>
                </a:r>
              </a:p>
            </p:txBody>
          </p:sp>
        </p:grpSp>
        <p:grpSp>
          <p:nvGrpSpPr>
            <p:cNvPr id="11" name="Group 10">
              <a:extLst>
                <a:ext uri="{FF2B5EF4-FFF2-40B4-BE49-F238E27FC236}">
                  <a16:creationId xmlns:a16="http://schemas.microsoft.com/office/drawing/2014/main" id="{7D2EDCDC-6A01-4B26-83A6-D298FD9C5068}"/>
                </a:ext>
              </a:extLst>
            </p:cNvPr>
            <p:cNvGrpSpPr/>
            <p:nvPr/>
          </p:nvGrpSpPr>
          <p:grpSpPr>
            <a:xfrm>
              <a:off x="4366405" y="4469314"/>
              <a:ext cx="1210785" cy="1420122"/>
              <a:chOff x="131685" y="2924175"/>
              <a:chExt cx="1210785" cy="1420122"/>
            </a:xfrm>
          </p:grpSpPr>
          <p:grpSp>
            <p:nvGrpSpPr>
              <p:cNvPr id="12" name="Group 11">
                <a:extLst>
                  <a:ext uri="{FF2B5EF4-FFF2-40B4-BE49-F238E27FC236}">
                    <a16:creationId xmlns:a16="http://schemas.microsoft.com/office/drawing/2014/main" id="{965556D5-CC1E-499D-97B8-B703C322DD1A}"/>
                  </a:ext>
                </a:extLst>
              </p:cNvPr>
              <p:cNvGrpSpPr/>
              <p:nvPr/>
            </p:nvGrpSpPr>
            <p:grpSpPr>
              <a:xfrm>
                <a:off x="475528" y="2924175"/>
                <a:ext cx="526080" cy="527570"/>
                <a:chOff x="964212" y="2605826"/>
                <a:chExt cx="914400" cy="916988"/>
              </a:xfrm>
            </p:grpSpPr>
            <p:pic>
              <p:nvPicPr>
                <p:cNvPr id="14" name="Graphic 13" descr="Contract">
                  <a:extLst>
                    <a:ext uri="{FF2B5EF4-FFF2-40B4-BE49-F238E27FC236}">
                      <a16:creationId xmlns:a16="http://schemas.microsoft.com/office/drawing/2014/main" id="{564EFF00-A297-4D8C-9D96-90333D370C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4212" y="2608415"/>
                  <a:ext cx="914400" cy="914399"/>
                </a:xfrm>
                <a:prstGeom prst="rect">
                  <a:avLst/>
                </a:prstGeom>
              </p:spPr>
            </p:pic>
            <p:pic>
              <p:nvPicPr>
                <p:cNvPr id="15" name="Graphic 14" descr="Paperclip">
                  <a:extLst>
                    <a:ext uri="{FF2B5EF4-FFF2-40B4-BE49-F238E27FC236}">
                      <a16:creationId xmlns:a16="http://schemas.microsoft.com/office/drawing/2014/main" id="{EFD90A96-E98E-4FE4-94A5-A774135A50C7}"/>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18823" y="2605826"/>
                  <a:ext cx="459789" cy="459789"/>
                </a:xfrm>
                <a:prstGeom prst="rect">
                  <a:avLst/>
                </a:prstGeom>
              </p:spPr>
            </p:pic>
          </p:grpSp>
          <p:sp>
            <p:nvSpPr>
              <p:cNvPr id="13" name="TextBox 12">
                <a:extLst>
                  <a:ext uri="{FF2B5EF4-FFF2-40B4-BE49-F238E27FC236}">
                    <a16:creationId xmlns:a16="http://schemas.microsoft.com/office/drawing/2014/main" id="{72EEFFB9-5B01-4699-9DAD-BBF594BCB08A}"/>
                  </a:ext>
                </a:extLst>
              </p:cNvPr>
              <p:cNvSpPr txBox="1"/>
              <p:nvPr/>
            </p:nvSpPr>
            <p:spPr>
              <a:xfrm>
                <a:off x="131685" y="3451745"/>
                <a:ext cx="1210785" cy="892552"/>
              </a:xfrm>
              <a:prstGeom prst="rect">
                <a:avLst/>
              </a:prstGeom>
              <a:noFill/>
            </p:spPr>
            <p:txBody>
              <a:bodyPr wrap="square" rtlCol="0">
                <a:spAutoFit/>
              </a:bodyPr>
              <a:lstStyle/>
              <a:p>
                <a:pPr algn="ctr"/>
                <a:r>
                  <a:rPr lang="en-US" sz="1400" dirty="0"/>
                  <a:t>Historical Airport Weather Data</a:t>
                </a:r>
                <a:endParaRPr lang="en-US" sz="1100" dirty="0"/>
              </a:p>
              <a:p>
                <a:pPr algn="ctr"/>
                <a:r>
                  <a:rPr lang="en-US" sz="1000" dirty="0"/>
                  <a:t>(CSV Files)</a:t>
                </a:r>
              </a:p>
            </p:txBody>
          </p:sp>
        </p:grpSp>
        <p:sp>
          <p:nvSpPr>
            <p:cNvPr id="16" name="TextBox 15">
              <a:extLst>
                <a:ext uri="{FF2B5EF4-FFF2-40B4-BE49-F238E27FC236}">
                  <a16:creationId xmlns:a16="http://schemas.microsoft.com/office/drawing/2014/main" id="{38DCBA9C-25A1-401E-B68C-3E47294B7E35}"/>
                </a:ext>
              </a:extLst>
            </p:cNvPr>
            <p:cNvSpPr txBox="1"/>
            <p:nvPr/>
          </p:nvSpPr>
          <p:spPr>
            <a:xfrm>
              <a:off x="9087564" y="3856579"/>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17" name="TextBox 16">
              <a:extLst>
                <a:ext uri="{FF2B5EF4-FFF2-40B4-BE49-F238E27FC236}">
                  <a16:creationId xmlns:a16="http://schemas.microsoft.com/office/drawing/2014/main" id="{43255C0C-A48C-4588-9B98-D525C2B5013B}"/>
                </a:ext>
              </a:extLst>
            </p:cNvPr>
            <p:cNvSpPr txBox="1"/>
            <p:nvPr/>
          </p:nvSpPr>
          <p:spPr>
            <a:xfrm>
              <a:off x="6617029" y="3902746"/>
              <a:ext cx="1210785" cy="523220"/>
            </a:xfrm>
            <a:prstGeom prst="rect">
              <a:avLst/>
            </a:prstGeom>
            <a:noFill/>
          </p:spPr>
          <p:txBody>
            <a:bodyPr wrap="square" rtlCol="0">
              <a:spAutoFit/>
            </a:bodyPr>
            <a:lstStyle/>
            <a:p>
              <a:pPr algn="ctr"/>
              <a:r>
                <a:rPr lang="en-US" sz="1400" dirty="0"/>
                <a:t>Azure Data Factory</a:t>
              </a:r>
              <a:endParaRPr lang="en-US" sz="1000" dirty="0"/>
            </a:p>
          </p:txBody>
        </p:sp>
        <p:cxnSp>
          <p:nvCxnSpPr>
            <p:cNvPr id="18" name="Connector: Curved 17">
              <a:extLst>
                <a:ext uri="{FF2B5EF4-FFF2-40B4-BE49-F238E27FC236}">
                  <a16:creationId xmlns:a16="http://schemas.microsoft.com/office/drawing/2014/main" id="{BF76D366-27FD-4677-A2CD-C558B4CA578C}"/>
                </a:ext>
              </a:extLst>
            </p:cNvPr>
            <p:cNvCxnSpPr>
              <a:cxnSpLocks/>
              <a:stCxn id="9" idx="3"/>
            </p:cNvCxnSpPr>
            <p:nvPr/>
          </p:nvCxnSpPr>
          <p:spPr>
            <a:xfrm>
              <a:off x="5227407" y="2291257"/>
              <a:ext cx="1604870" cy="116217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or: Curved 18">
              <a:extLst>
                <a:ext uri="{FF2B5EF4-FFF2-40B4-BE49-F238E27FC236}">
                  <a16:creationId xmlns:a16="http://schemas.microsoft.com/office/drawing/2014/main" id="{229BEA2C-A189-4693-B1E4-A3BD7233DB29}"/>
                </a:ext>
              </a:extLst>
            </p:cNvPr>
            <p:cNvCxnSpPr>
              <a:cxnSpLocks/>
            </p:cNvCxnSpPr>
            <p:nvPr/>
          </p:nvCxnSpPr>
          <p:spPr>
            <a:xfrm flipV="1">
              <a:off x="5227407" y="3453434"/>
              <a:ext cx="1604870" cy="139819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D670BE7-F713-46A8-97E8-ADD44CF3CB13}"/>
                </a:ext>
              </a:extLst>
            </p:cNvPr>
            <p:cNvCxnSpPr>
              <a:cxnSpLocks/>
            </p:cNvCxnSpPr>
            <p:nvPr/>
          </p:nvCxnSpPr>
          <p:spPr>
            <a:xfrm>
              <a:off x="7612567" y="3453434"/>
              <a:ext cx="1690245"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B6CCA3C7-B771-4987-AD8B-925625F37A39}"/>
                </a:ext>
              </a:extLst>
            </p:cNvPr>
            <p:cNvSpPr txBox="1"/>
            <p:nvPr/>
          </p:nvSpPr>
          <p:spPr>
            <a:xfrm>
              <a:off x="5485072" y="1737259"/>
              <a:ext cx="1604869" cy="553998"/>
            </a:xfrm>
            <a:prstGeom prst="rect">
              <a:avLst/>
            </a:prstGeom>
            <a:noFill/>
          </p:spPr>
          <p:txBody>
            <a:bodyPr wrap="square" rtlCol="0">
              <a:spAutoFit/>
            </a:bodyPr>
            <a:lstStyle/>
            <a:p>
              <a:r>
                <a:rPr lang="en-US" sz="1000" dirty="0"/>
                <a:t>Install Integration Runtime</a:t>
              </a:r>
              <a:br>
                <a:rPr lang="en-US" sz="1000" dirty="0"/>
              </a:br>
              <a:r>
                <a:rPr lang="en-US" sz="1000" dirty="0"/>
                <a:t>to move on-premises data to Azure Storage</a:t>
              </a:r>
            </a:p>
          </p:txBody>
        </p:sp>
        <p:pic>
          <p:nvPicPr>
            <p:cNvPr id="22" name="Graphic 21" descr="Daily Calendar">
              <a:extLst>
                <a:ext uri="{FF2B5EF4-FFF2-40B4-BE49-F238E27FC236}">
                  <a16:creationId xmlns:a16="http://schemas.microsoft.com/office/drawing/2014/main" id="{2BA1EA4B-7F08-49A8-A6CB-98840C51F34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20348" y="2729386"/>
              <a:ext cx="667806" cy="667806"/>
            </a:xfrm>
            <a:prstGeom prst="rect">
              <a:avLst/>
            </a:prstGeom>
          </p:spPr>
        </p:pic>
        <p:sp>
          <p:nvSpPr>
            <p:cNvPr id="23" name="TextBox 22">
              <a:extLst>
                <a:ext uri="{FF2B5EF4-FFF2-40B4-BE49-F238E27FC236}">
                  <a16:creationId xmlns:a16="http://schemas.microsoft.com/office/drawing/2014/main" id="{E5C70E23-91C1-4C5F-B9E8-CA84F59FEBFE}"/>
                </a:ext>
              </a:extLst>
            </p:cNvPr>
            <p:cNvSpPr txBox="1"/>
            <p:nvPr/>
          </p:nvSpPr>
          <p:spPr>
            <a:xfrm>
              <a:off x="7841224" y="3509677"/>
              <a:ext cx="1232929" cy="400110"/>
            </a:xfrm>
            <a:prstGeom prst="rect">
              <a:avLst/>
            </a:prstGeom>
            <a:noFill/>
          </p:spPr>
          <p:txBody>
            <a:bodyPr wrap="square" rtlCol="0">
              <a:spAutoFit/>
            </a:bodyPr>
            <a:lstStyle/>
            <a:p>
              <a:pPr algn="ctr"/>
              <a:r>
                <a:rPr lang="en-US" sz="1000" dirty="0"/>
                <a:t>Monthly copy activity</a:t>
              </a:r>
            </a:p>
          </p:txBody>
        </p:sp>
        <p:pic>
          <p:nvPicPr>
            <p:cNvPr id="24" name="Graphic 23">
              <a:extLst>
                <a:ext uri="{FF2B5EF4-FFF2-40B4-BE49-F238E27FC236}">
                  <a16:creationId xmlns:a16="http://schemas.microsoft.com/office/drawing/2014/main" id="{EF9D93A1-9AC8-4B7A-A2E8-29FA73C8DB1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803383" y="3107022"/>
              <a:ext cx="838079" cy="838079"/>
            </a:xfrm>
            <a:prstGeom prst="rect">
              <a:avLst/>
            </a:prstGeom>
          </p:spPr>
        </p:pic>
        <p:pic>
          <p:nvPicPr>
            <p:cNvPr id="25" name="Graphic 24">
              <a:extLst>
                <a:ext uri="{FF2B5EF4-FFF2-40B4-BE49-F238E27FC236}">
                  <a16:creationId xmlns:a16="http://schemas.microsoft.com/office/drawing/2014/main" id="{FA4F8187-C2B0-405A-A7F0-EC4BB021976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316222" y="3130953"/>
              <a:ext cx="790215" cy="790215"/>
            </a:xfrm>
            <a:prstGeom prst="rect">
              <a:avLst/>
            </a:prstGeom>
          </p:spPr>
        </p:pic>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grpSp>
        <p:nvGrpSpPr>
          <p:cNvPr id="19" name="Group 18" descr="Data Preparation Preferred Solution Architecture">
            <a:extLst>
              <a:ext uri="{FF2B5EF4-FFF2-40B4-BE49-F238E27FC236}">
                <a16:creationId xmlns:a16="http://schemas.microsoft.com/office/drawing/2014/main" id="{AA231203-3E9D-404F-8A8E-D127D17F5A7F}"/>
              </a:ext>
            </a:extLst>
          </p:cNvPr>
          <p:cNvGrpSpPr/>
          <p:nvPr/>
        </p:nvGrpSpPr>
        <p:grpSpPr>
          <a:xfrm>
            <a:off x="1190137" y="2003898"/>
            <a:ext cx="10175022" cy="4286870"/>
            <a:chOff x="1190137" y="2003898"/>
            <a:chExt cx="10175022" cy="4286870"/>
          </a:xfrm>
        </p:grpSpPr>
        <p:grpSp>
          <p:nvGrpSpPr>
            <p:cNvPr id="8" name="Group 7">
              <a:extLst>
                <a:ext uri="{FF2B5EF4-FFF2-40B4-BE49-F238E27FC236}">
                  <a16:creationId xmlns:a16="http://schemas.microsoft.com/office/drawing/2014/main" id="{D9FBFBE1-46B2-4D76-AC15-523D5EAB0743}"/>
                </a:ext>
              </a:extLst>
            </p:cNvPr>
            <p:cNvGrpSpPr/>
            <p:nvPr/>
          </p:nvGrpSpPr>
          <p:grpSpPr>
            <a:xfrm>
              <a:off x="1190137" y="2483285"/>
              <a:ext cx="3202926" cy="2962190"/>
              <a:chOff x="6009538" y="1570780"/>
              <a:chExt cx="1210785" cy="1119781"/>
            </a:xfrm>
          </p:grpSpPr>
          <p:pic>
            <p:nvPicPr>
              <p:cNvPr id="9" name="Graphic 8">
                <a:extLst>
                  <a:ext uri="{FF2B5EF4-FFF2-40B4-BE49-F238E27FC236}">
                    <a16:creationId xmlns:a16="http://schemas.microsoft.com/office/drawing/2014/main" id="{024E8258-199E-4D28-A625-D9AB8B865DB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63013" y="1570780"/>
                <a:ext cx="838079" cy="838079"/>
              </a:xfrm>
              <a:prstGeom prst="rect">
                <a:avLst/>
              </a:prstGeom>
            </p:spPr>
          </p:pic>
          <p:sp>
            <p:nvSpPr>
              <p:cNvPr id="10" name="TextBox 9">
                <a:extLst>
                  <a:ext uri="{FF2B5EF4-FFF2-40B4-BE49-F238E27FC236}">
                    <a16:creationId xmlns:a16="http://schemas.microsoft.com/office/drawing/2014/main" id="{D850F0DD-47E2-4912-829B-D9E15E2674DB}"/>
                  </a:ext>
                </a:extLst>
              </p:cNvPr>
              <p:cNvSpPr txBox="1"/>
              <p:nvPr/>
            </p:nvSpPr>
            <p:spPr>
              <a:xfrm>
                <a:off x="6009538" y="2376424"/>
                <a:ext cx="1210785" cy="314137"/>
              </a:xfrm>
              <a:prstGeom prst="rect">
                <a:avLst/>
              </a:prstGeom>
              <a:noFill/>
            </p:spPr>
            <p:txBody>
              <a:bodyPr wrap="square" rtlCol="0">
                <a:spAutoFit/>
              </a:bodyPr>
              <a:lstStyle/>
              <a:p>
                <a:pPr algn="ctr"/>
                <a:r>
                  <a:rPr lang="en-US" sz="2400" dirty="0"/>
                  <a:t>Azure Databricks Workspace</a:t>
                </a:r>
                <a:endParaRPr lang="en-US" sz="1400" dirty="0"/>
              </a:p>
            </p:txBody>
          </p:sp>
        </p:grpSp>
        <p:sp>
          <p:nvSpPr>
            <p:cNvPr id="11" name="Arrow: Down 10">
              <a:extLst>
                <a:ext uri="{FF2B5EF4-FFF2-40B4-BE49-F238E27FC236}">
                  <a16:creationId xmlns:a16="http://schemas.microsoft.com/office/drawing/2014/main" id="{135F1F0F-CF73-4E55-9177-5B59E6936DFD}"/>
                </a:ext>
              </a:extLst>
            </p:cNvPr>
            <p:cNvSpPr/>
            <p:nvPr/>
          </p:nvSpPr>
          <p:spPr>
            <a:xfrm rot="16200000">
              <a:off x="5400989" y="2309640"/>
              <a:ext cx="801353" cy="256428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US" sz="2400" dirty="0"/>
                <a:t>Spark SQL</a:t>
              </a:r>
            </a:p>
          </p:txBody>
        </p:sp>
        <p:grpSp>
          <p:nvGrpSpPr>
            <p:cNvPr id="15" name="Group 14">
              <a:extLst>
                <a:ext uri="{FF2B5EF4-FFF2-40B4-BE49-F238E27FC236}">
                  <a16:creationId xmlns:a16="http://schemas.microsoft.com/office/drawing/2014/main" id="{ED431EAB-FCF3-4FDC-8F9A-7739DD69EB49}"/>
                </a:ext>
              </a:extLst>
            </p:cNvPr>
            <p:cNvGrpSpPr/>
            <p:nvPr/>
          </p:nvGrpSpPr>
          <p:grpSpPr>
            <a:xfrm>
              <a:off x="8033955" y="2003898"/>
              <a:ext cx="2844249" cy="3093395"/>
              <a:chOff x="7672953" y="1867711"/>
              <a:chExt cx="2844249" cy="3093395"/>
            </a:xfrm>
          </p:grpSpPr>
          <p:sp>
            <p:nvSpPr>
              <p:cNvPr id="14" name="Rectangle 13">
                <a:extLst>
                  <a:ext uri="{FF2B5EF4-FFF2-40B4-BE49-F238E27FC236}">
                    <a16:creationId xmlns:a16="http://schemas.microsoft.com/office/drawing/2014/main" id="{41C51065-5B8F-4D55-BC0A-E26E52181F25}"/>
                  </a:ext>
                </a:extLst>
              </p:cNvPr>
              <p:cNvSpPr/>
              <p:nvPr/>
            </p:nvSpPr>
            <p:spPr bwMode="auto">
              <a:xfrm>
                <a:off x="7963287" y="1867711"/>
                <a:ext cx="2163208" cy="30933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45EBDEC3-550B-42C5-9FCA-A2C9C8E7A5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2953" y="1990398"/>
                <a:ext cx="2844249" cy="2844249"/>
              </a:xfrm>
              <a:prstGeom prst="rect">
                <a:avLst/>
              </a:prstGeom>
            </p:spPr>
          </p:pic>
        </p:grpSp>
        <p:sp>
          <p:nvSpPr>
            <p:cNvPr id="13" name="TextBox 12">
              <a:extLst>
                <a:ext uri="{FF2B5EF4-FFF2-40B4-BE49-F238E27FC236}">
                  <a16:creationId xmlns:a16="http://schemas.microsoft.com/office/drawing/2014/main" id="{06DC36E3-E932-416B-A7FD-29531F6F376C}"/>
                </a:ext>
              </a:extLst>
            </p:cNvPr>
            <p:cNvSpPr txBox="1"/>
            <p:nvPr/>
          </p:nvSpPr>
          <p:spPr>
            <a:xfrm>
              <a:off x="4119123" y="2636872"/>
              <a:ext cx="344376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Explore &amp; Prepare Data</a:t>
              </a:r>
            </a:p>
          </p:txBody>
        </p:sp>
        <p:pic>
          <p:nvPicPr>
            <p:cNvPr id="16" name="Graphic 15">
              <a:extLst>
                <a:ext uri="{FF2B5EF4-FFF2-40B4-BE49-F238E27FC236}">
                  <a16:creationId xmlns:a16="http://schemas.microsoft.com/office/drawing/2014/main" id="{F227039A-59CB-469E-97DB-1C15731B3D0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97622" y="3796882"/>
              <a:ext cx="1237182" cy="1237181"/>
            </a:xfrm>
            <a:prstGeom prst="rect">
              <a:avLst/>
            </a:prstGeom>
          </p:spPr>
        </p:pic>
        <p:sp>
          <p:nvSpPr>
            <p:cNvPr id="18" name="TextBox 17">
              <a:extLst>
                <a:ext uri="{FF2B5EF4-FFF2-40B4-BE49-F238E27FC236}">
                  <a16:creationId xmlns:a16="http://schemas.microsoft.com/office/drawing/2014/main" id="{520E9B6C-FAF3-4F49-93C6-E19A35A6A7D0}"/>
                </a:ext>
              </a:extLst>
            </p:cNvPr>
            <p:cNvSpPr txBox="1"/>
            <p:nvPr/>
          </p:nvSpPr>
          <p:spPr>
            <a:xfrm>
              <a:off x="7546998" y="5253561"/>
              <a:ext cx="381816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Databricks notebook used</a:t>
              </a:r>
            </a:p>
            <a:p>
              <a:pPr algn="ctr">
                <a:lnSpc>
                  <a:spcPct val="90000"/>
                </a:lnSpc>
                <a:spcAft>
                  <a:spcPts val="600"/>
                </a:spcAft>
              </a:pPr>
              <a:r>
                <a:rPr lang="en-US" sz="2400" dirty="0">
                  <a:gradFill>
                    <a:gsLst>
                      <a:gs pos="2917">
                        <a:schemeClr val="tx1"/>
                      </a:gs>
                      <a:gs pos="30000">
                        <a:schemeClr val="tx1"/>
                      </a:gs>
                    </a:gsLst>
                    <a:lin ang="5400000" scaled="0"/>
                  </a:gradFill>
                </a:rPr>
                <a:t>By AWT analysts</a:t>
              </a:r>
            </a:p>
          </p:txBody>
        </p:sp>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7" name="Group 6" descr="Machine learning model preferred solution architecture">
            <a:extLst>
              <a:ext uri="{FF2B5EF4-FFF2-40B4-BE49-F238E27FC236}">
                <a16:creationId xmlns:a16="http://schemas.microsoft.com/office/drawing/2014/main" id="{AA0A0FEB-D57F-4724-A8FA-251CFA5035D7}"/>
              </a:ext>
            </a:extLst>
          </p:cNvPr>
          <p:cNvGrpSpPr/>
          <p:nvPr/>
        </p:nvGrpSpPr>
        <p:grpSpPr>
          <a:xfrm>
            <a:off x="1190137" y="2003898"/>
            <a:ext cx="10712337" cy="4541091"/>
            <a:chOff x="1190137" y="2003898"/>
            <a:chExt cx="10712337" cy="4541091"/>
          </a:xfrm>
        </p:grpSpPr>
        <p:grpSp>
          <p:nvGrpSpPr>
            <p:cNvPr id="8" name="Group 7">
              <a:extLst>
                <a:ext uri="{FF2B5EF4-FFF2-40B4-BE49-F238E27FC236}">
                  <a16:creationId xmlns:a16="http://schemas.microsoft.com/office/drawing/2014/main" id="{D7BD3C50-89EF-4951-AD87-18ADBB33A7C3}"/>
                </a:ext>
              </a:extLst>
            </p:cNvPr>
            <p:cNvGrpSpPr/>
            <p:nvPr/>
          </p:nvGrpSpPr>
          <p:grpSpPr>
            <a:xfrm>
              <a:off x="1190137" y="2483285"/>
              <a:ext cx="3202926" cy="2962190"/>
              <a:chOff x="6009538" y="1570780"/>
              <a:chExt cx="1210785" cy="1119781"/>
            </a:xfrm>
          </p:grpSpPr>
          <p:pic>
            <p:nvPicPr>
              <p:cNvPr id="16" name="Graphic 15">
                <a:extLst>
                  <a:ext uri="{FF2B5EF4-FFF2-40B4-BE49-F238E27FC236}">
                    <a16:creationId xmlns:a16="http://schemas.microsoft.com/office/drawing/2014/main" id="{A14D0A87-B8F5-4891-9730-57ED9633774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63013" y="1570780"/>
                <a:ext cx="838079" cy="838079"/>
              </a:xfrm>
              <a:prstGeom prst="rect">
                <a:avLst/>
              </a:prstGeom>
            </p:spPr>
          </p:pic>
          <p:sp>
            <p:nvSpPr>
              <p:cNvPr id="17" name="TextBox 16">
                <a:extLst>
                  <a:ext uri="{FF2B5EF4-FFF2-40B4-BE49-F238E27FC236}">
                    <a16:creationId xmlns:a16="http://schemas.microsoft.com/office/drawing/2014/main" id="{FA1AD091-6089-4A9D-B37C-488431B63241}"/>
                  </a:ext>
                </a:extLst>
              </p:cNvPr>
              <p:cNvSpPr txBox="1"/>
              <p:nvPr/>
            </p:nvSpPr>
            <p:spPr>
              <a:xfrm>
                <a:off x="6009538" y="2376424"/>
                <a:ext cx="1210785" cy="314137"/>
              </a:xfrm>
              <a:prstGeom prst="rect">
                <a:avLst/>
              </a:prstGeom>
              <a:noFill/>
            </p:spPr>
            <p:txBody>
              <a:bodyPr wrap="square" rtlCol="0">
                <a:spAutoFit/>
              </a:bodyPr>
              <a:lstStyle/>
              <a:p>
                <a:pPr algn="ctr"/>
                <a:r>
                  <a:rPr lang="en-US" sz="2400" dirty="0"/>
                  <a:t>Azure Databricks Workspace</a:t>
                </a:r>
                <a:endParaRPr lang="en-US" sz="1400" dirty="0"/>
              </a:p>
            </p:txBody>
          </p:sp>
        </p:grpSp>
        <p:sp>
          <p:nvSpPr>
            <p:cNvPr id="11" name="TextBox 10">
              <a:extLst>
                <a:ext uri="{FF2B5EF4-FFF2-40B4-BE49-F238E27FC236}">
                  <a16:creationId xmlns:a16="http://schemas.microsoft.com/office/drawing/2014/main" id="{C251E0A0-2F5C-4B2F-8812-C80CAB7C2902}"/>
                </a:ext>
              </a:extLst>
            </p:cNvPr>
            <p:cNvSpPr txBox="1"/>
            <p:nvPr/>
          </p:nvSpPr>
          <p:spPr>
            <a:xfrm>
              <a:off x="4624962" y="2801136"/>
              <a:ext cx="20852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9" name="Arrow: Down 8">
              <a:extLst>
                <a:ext uri="{FF2B5EF4-FFF2-40B4-BE49-F238E27FC236}">
                  <a16:creationId xmlns:a16="http://schemas.microsoft.com/office/drawing/2014/main" id="{5D274D33-61F0-46A4-8CC3-DDB67EC37943}"/>
                </a:ext>
              </a:extLst>
            </p:cNvPr>
            <p:cNvSpPr/>
            <p:nvPr/>
          </p:nvSpPr>
          <p:spPr>
            <a:xfrm rot="16200000">
              <a:off x="5400989" y="2309640"/>
              <a:ext cx="801353" cy="256428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US" sz="2400" dirty="0"/>
                <a:t>Spark SQL</a:t>
              </a:r>
            </a:p>
          </p:txBody>
        </p:sp>
        <p:grpSp>
          <p:nvGrpSpPr>
            <p:cNvPr id="10" name="Group 9">
              <a:extLst>
                <a:ext uri="{FF2B5EF4-FFF2-40B4-BE49-F238E27FC236}">
                  <a16:creationId xmlns:a16="http://schemas.microsoft.com/office/drawing/2014/main" id="{FB875A92-4590-4BC8-B792-55E69535FCA1}"/>
                </a:ext>
              </a:extLst>
            </p:cNvPr>
            <p:cNvGrpSpPr/>
            <p:nvPr/>
          </p:nvGrpSpPr>
          <p:grpSpPr>
            <a:xfrm>
              <a:off x="8033955" y="2003898"/>
              <a:ext cx="2844249" cy="3093395"/>
              <a:chOff x="7672953" y="1867711"/>
              <a:chExt cx="2844249" cy="3093395"/>
            </a:xfrm>
          </p:grpSpPr>
          <p:sp>
            <p:nvSpPr>
              <p:cNvPr id="14" name="Rectangle 13">
                <a:extLst>
                  <a:ext uri="{FF2B5EF4-FFF2-40B4-BE49-F238E27FC236}">
                    <a16:creationId xmlns:a16="http://schemas.microsoft.com/office/drawing/2014/main" id="{D416F357-81FE-4506-8D30-39F002B71DAB}"/>
                  </a:ext>
                </a:extLst>
              </p:cNvPr>
              <p:cNvSpPr/>
              <p:nvPr/>
            </p:nvSpPr>
            <p:spPr bwMode="auto">
              <a:xfrm>
                <a:off x="7963287" y="1867711"/>
                <a:ext cx="2163208" cy="30933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119749D-335C-478F-A247-98B352698C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2953" y="1990398"/>
                <a:ext cx="2844249" cy="2844249"/>
              </a:xfrm>
              <a:prstGeom prst="rect">
                <a:avLst/>
              </a:prstGeom>
            </p:spPr>
          </p:pic>
        </p:grpSp>
        <p:pic>
          <p:nvPicPr>
            <p:cNvPr id="12" name="Graphic 11">
              <a:extLst>
                <a:ext uri="{FF2B5EF4-FFF2-40B4-BE49-F238E27FC236}">
                  <a16:creationId xmlns:a16="http://schemas.microsoft.com/office/drawing/2014/main" id="{A94B7281-DFAC-412A-8261-585A5E2824C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97622" y="3796882"/>
              <a:ext cx="1237182" cy="1237181"/>
            </a:xfrm>
            <a:prstGeom prst="rect">
              <a:avLst/>
            </a:prstGeom>
          </p:spPr>
        </p:pic>
        <p:sp>
          <p:nvSpPr>
            <p:cNvPr id="13" name="TextBox 12">
              <a:extLst>
                <a:ext uri="{FF2B5EF4-FFF2-40B4-BE49-F238E27FC236}">
                  <a16:creationId xmlns:a16="http://schemas.microsoft.com/office/drawing/2014/main" id="{23AC226B-1A56-4EF9-8927-590AF43F30B3}"/>
                </a:ext>
              </a:extLst>
            </p:cNvPr>
            <p:cNvSpPr txBox="1"/>
            <p:nvPr/>
          </p:nvSpPr>
          <p:spPr>
            <a:xfrm>
              <a:off x="6909312" y="5175383"/>
              <a:ext cx="4993162" cy="1369606"/>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Spark MLlib two-class logistic</a:t>
              </a:r>
            </a:p>
            <a:p>
              <a:pPr>
                <a:lnSpc>
                  <a:spcPct val="90000"/>
                </a:lnSpc>
                <a:spcAft>
                  <a:spcPts val="600"/>
                </a:spcAft>
              </a:pPr>
              <a:r>
                <a:rPr lang="en-US" sz="2400" dirty="0">
                  <a:gradFill>
                    <a:gsLst>
                      <a:gs pos="2917">
                        <a:schemeClr val="tx1"/>
                      </a:gs>
                      <a:gs pos="30000">
                        <a:schemeClr val="tx1"/>
                      </a:gs>
                    </a:gsLst>
                    <a:lin ang="5400000" scaled="0"/>
                  </a:gradFill>
                </a:rPr>
                <a:t>regression model created and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trained within Databricks notebook</a:t>
              </a:r>
            </a:p>
          </p:txBody>
        </p:sp>
      </p:grpSp>
      <p:grpSp>
        <p:nvGrpSpPr>
          <p:cNvPr id="21" name="Python Logo" descr="Pyhton Logo">
            <a:extLst>
              <a:ext uri="{FF2B5EF4-FFF2-40B4-BE49-F238E27FC236}">
                <a16:creationId xmlns:a16="http://schemas.microsoft.com/office/drawing/2014/main" id="{5C5448D7-90A4-42BC-A0BD-F970982706F1}"/>
              </a:ext>
            </a:extLst>
          </p:cNvPr>
          <p:cNvGrpSpPr/>
          <p:nvPr/>
        </p:nvGrpSpPr>
        <p:grpSpPr>
          <a:xfrm>
            <a:off x="7083808" y="1169861"/>
            <a:ext cx="1589986" cy="1589985"/>
            <a:chOff x="5637603" y="367300"/>
            <a:chExt cx="2216996" cy="2216995"/>
          </a:xfrm>
        </p:grpSpPr>
        <p:sp>
          <p:nvSpPr>
            <p:cNvPr id="20" name="Oval 19">
              <a:extLst>
                <a:ext uri="{FF2B5EF4-FFF2-40B4-BE49-F238E27FC236}">
                  <a16:creationId xmlns:a16="http://schemas.microsoft.com/office/drawing/2014/main" id="{DF1419A3-6562-45C3-9FB9-FB642B4619F9}"/>
                </a:ext>
              </a:extLst>
            </p:cNvPr>
            <p:cNvSpPr/>
            <p:nvPr/>
          </p:nvSpPr>
          <p:spPr bwMode="auto">
            <a:xfrm>
              <a:off x="5637603" y="367300"/>
              <a:ext cx="2216996" cy="2216995"/>
            </a:xfrm>
            <a:prstGeom prst="ellipse">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3D1DB51B-E5D5-43BA-B0BE-BCC8E65263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0932" y="625718"/>
              <a:ext cx="1670146" cy="1670146"/>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image">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image">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an indicator of whether the model is in danger overfitting</a:t>
            </a:r>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Python programming logo</a:t>
              </a: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dirty="0">
              <a:solidFill>
                <a:schemeClr val="tx1"/>
              </a:solidFill>
              <a:latin typeface="+mj-lt"/>
            </a:endParaRPr>
          </a:p>
        </p:txBody>
      </p:sp>
      <p:grpSp>
        <p:nvGrpSpPr>
          <p:cNvPr id="21" name="Group 20" descr="Operationalizing machine learning preferred solution architecture">
            <a:extLst>
              <a:ext uri="{FF2B5EF4-FFF2-40B4-BE49-F238E27FC236}">
                <a16:creationId xmlns:a16="http://schemas.microsoft.com/office/drawing/2014/main" id="{7A7C55D4-53EE-47CE-B5D8-FE0129B7F4A9}"/>
              </a:ext>
            </a:extLst>
          </p:cNvPr>
          <p:cNvGrpSpPr/>
          <p:nvPr/>
        </p:nvGrpSpPr>
        <p:grpSpPr>
          <a:xfrm>
            <a:off x="312368" y="2050150"/>
            <a:ext cx="9962305" cy="4220053"/>
            <a:chOff x="353584" y="1882461"/>
            <a:chExt cx="6681506" cy="2830300"/>
          </a:xfrm>
        </p:grpSpPr>
        <p:sp>
          <p:nvSpPr>
            <p:cNvPr id="22" name="TextBox 21">
              <a:extLst>
                <a:ext uri="{FF2B5EF4-FFF2-40B4-BE49-F238E27FC236}">
                  <a16:creationId xmlns:a16="http://schemas.microsoft.com/office/drawing/2014/main" id="{5565B8E9-0946-48E8-B58F-A14EABAF17C0}"/>
                </a:ext>
              </a:extLst>
            </p:cNvPr>
            <p:cNvSpPr txBox="1"/>
            <p:nvPr/>
          </p:nvSpPr>
          <p:spPr>
            <a:xfrm>
              <a:off x="426127" y="3308182"/>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23" name="TextBox 22">
              <a:extLst>
                <a:ext uri="{FF2B5EF4-FFF2-40B4-BE49-F238E27FC236}">
                  <a16:creationId xmlns:a16="http://schemas.microsoft.com/office/drawing/2014/main" id="{CB12978B-B600-4ED8-B4E6-E8F813A25849}"/>
                </a:ext>
              </a:extLst>
            </p:cNvPr>
            <p:cNvSpPr txBox="1"/>
            <p:nvPr/>
          </p:nvSpPr>
          <p:spPr>
            <a:xfrm>
              <a:off x="2605757" y="3295182"/>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cxnSp>
          <p:nvCxnSpPr>
            <p:cNvPr id="24" name="Straight Arrow Connector 23">
              <a:extLst>
                <a:ext uri="{FF2B5EF4-FFF2-40B4-BE49-F238E27FC236}">
                  <a16:creationId xmlns:a16="http://schemas.microsoft.com/office/drawing/2014/main" id="{47630B3E-74F5-452E-B8E9-E1A2377198F3}"/>
                </a:ext>
              </a:extLst>
            </p:cNvPr>
            <p:cNvCxnSpPr>
              <a:cxnSpLocks/>
            </p:cNvCxnSpPr>
            <p:nvPr/>
          </p:nvCxnSpPr>
          <p:spPr>
            <a:xfrm>
              <a:off x="1421665" y="2905037"/>
              <a:ext cx="140351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DE88F787-D22A-46B2-8805-9360C576687E}"/>
                </a:ext>
              </a:extLst>
            </p:cNvPr>
            <p:cNvSpPr txBox="1"/>
            <p:nvPr/>
          </p:nvSpPr>
          <p:spPr>
            <a:xfrm>
              <a:off x="1636912" y="4220318"/>
              <a:ext cx="2662717" cy="492443"/>
            </a:xfrm>
            <a:prstGeom prst="rect">
              <a:avLst/>
            </a:prstGeom>
            <a:noFill/>
          </p:spPr>
          <p:txBody>
            <a:bodyPr wrap="none" rtlCol="0">
              <a:spAutoFit/>
            </a:bodyPr>
            <a:lstStyle/>
            <a:p>
              <a:r>
                <a:rPr lang="en-US" sz="1300" i="1" dirty="0"/>
                <a:t>1) Create and train machine learning</a:t>
              </a:r>
              <a:br>
                <a:rPr lang="en-US" sz="1300" i="1" dirty="0"/>
              </a:br>
              <a:r>
                <a:rPr lang="en-US" sz="1300" i="1" dirty="0"/>
                <a:t>     model from historical data</a:t>
              </a:r>
            </a:p>
          </p:txBody>
        </p:sp>
        <p:sp>
          <p:nvSpPr>
            <p:cNvPr id="26" name="TextBox 25">
              <a:extLst>
                <a:ext uri="{FF2B5EF4-FFF2-40B4-BE49-F238E27FC236}">
                  <a16:creationId xmlns:a16="http://schemas.microsoft.com/office/drawing/2014/main" id="{770091F3-6207-40C4-8A02-D4F0928DCF92}"/>
                </a:ext>
              </a:extLst>
            </p:cNvPr>
            <p:cNvSpPr txBox="1"/>
            <p:nvPr/>
          </p:nvSpPr>
          <p:spPr>
            <a:xfrm>
              <a:off x="5576301" y="1882461"/>
              <a:ext cx="1458789" cy="598616"/>
            </a:xfrm>
            <a:prstGeom prst="rect">
              <a:avLst/>
            </a:prstGeom>
            <a:noFill/>
          </p:spPr>
          <p:txBody>
            <a:bodyPr wrap="square" rtlCol="0">
              <a:spAutoFit/>
            </a:bodyPr>
            <a:lstStyle/>
            <a:p>
              <a:r>
                <a:rPr lang="en-US" sz="1300" i="1" dirty="0"/>
                <a:t>2) Serve the model using MLflow Model Serving, hosting the model in a separate Spark cluster</a:t>
              </a:r>
            </a:p>
          </p:txBody>
        </p:sp>
        <p:sp>
          <p:nvSpPr>
            <p:cNvPr id="27" name="TextBox 26">
              <a:extLst>
                <a:ext uri="{FF2B5EF4-FFF2-40B4-BE49-F238E27FC236}">
                  <a16:creationId xmlns:a16="http://schemas.microsoft.com/office/drawing/2014/main" id="{3D5F0181-62CA-4263-9B63-D55CDA869ACB}"/>
                </a:ext>
              </a:extLst>
            </p:cNvPr>
            <p:cNvSpPr txBox="1"/>
            <p:nvPr/>
          </p:nvSpPr>
          <p:spPr>
            <a:xfrm>
              <a:off x="353584" y="1882461"/>
              <a:ext cx="2136162" cy="492443"/>
            </a:xfrm>
            <a:prstGeom prst="rect">
              <a:avLst/>
            </a:prstGeom>
            <a:noFill/>
          </p:spPr>
          <p:txBody>
            <a:bodyPr wrap="none" rtlCol="0">
              <a:spAutoFit/>
            </a:bodyPr>
            <a:lstStyle/>
            <a:p>
              <a:r>
                <a:rPr lang="en-US" sz="1300" i="1" dirty="0"/>
                <a:t>0) Storage contains prepared</a:t>
              </a:r>
              <a:br>
                <a:rPr lang="en-US" sz="1300" i="1" dirty="0"/>
              </a:br>
              <a:r>
                <a:rPr lang="en-US" sz="1300" i="1" dirty="0"/>
                <a:t>     historical flight delay data</a:t>
              </a:r>
            </a:p>
          </p:txBody>
        </p:sp>
        <p:sp>
          <p:nvSpPr>
            <p:cNvPr id="28" name="TextBox 27">
              <a:extLst>
                <a:ext uri="{FF2B5EF4-FFF2-40B4-BE49-F238E27FC236}">
                  <a16:creationId xmlns:a16="http://schemas.microsoft.com/office/drawing/2014/main" id="{45CE8075-9A26-4669-8B48-41139C7E510E}"/>
                </a:ext>
              </a:extLst>
            </p:cNvPr>
            <p:cNvSpPr txBox="1"/>
            <p:nvPr/>
          </p:nvSpPr>
          <p:spPr>
            <a:xfrm>
              <a:off x="4498827" y="3313425"/>
              <a:ext cx="1560512" cy="557332"/>
            </a:xfrm>
            <a:prstGeom prst="rect">
              <a:avLst/>
            </a:prstGeom>
            <a:noFill/>
          </p:spPr>
          <p:txBody>
            <a:bodyPr wrap="square" rtlCol="0">
              <a:spAutoFit/>
            </a:bodyPr>
            <a:lstStyle/>
            <a:p>
              <a:pPr algn="ctr"/>
              <a:r>
                <a:rPr lang="en-US" sz="1400" dirty="0"/>
                <a:t>MLflow Model Serving on Azure Databricks</a:t>
              </a:r>
              <a:endParaRPr lang="en-US" sz="1100" dirty="0"/>
            </a:p>
            <a:p>
              <a:pPr algn="ctr"/>
              <a:r>
                <a:rPr lang="en-US" sz="1000" dirty="0"/>
                <a:t>Store and operationalize trained ML model</a:t>
              </a:r>
            </a:p>
          </p:txBody>
        </p:sp>
        <p:cxnSp>
          <p:nvCxnSpPr>
            <p:cNvPr id="29" name="Straight Arrow Connector 28">
              <a:extLst>
                <a:ext uri="{FF2B5EF4-FFF2-40B4-BE49-F238E27FC236}">
                  <a16:creationId xmlns:a16="http://schemas.microsoft.com/office/drawing/2014/main" id="{8C2E430A-9E00-41E5-97F6-9FB6B5AEEFB8}"/>
                </a:ext>
              </a:extLst>
            </p:cNvPr>
            <p:cNvCxnSpPr>
              <a:cxnSpLocks/>
            </p:cNvCxnSpPr>
            <p:nvPr/>
          </p:nvCxnSpPr>
          <p:spPr>
            <a:xfrm>
              <a:off x="3532388" y="2905037"/>
              <a:ext cx="1446771" cy="16013"/>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pic>
          <p:nvPicPr>
            <p:cNvPr id="33" name="Graphic 32">
              <a:extLst>
                <a:ext uri="{FF2B5EF4-FFF2-40B4-BE49-F238E27FC236}">
                  <a16:creationId xmlns:a16="http://schemas.microsoft.com/office/drawing/2014/main" id="{DF4D1069-01F8-44B0-B7E6-E071FE49311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90681" y="2563336"/>
              <a:ext cx="751276" cy="751276"/>
            </a:xfrm>
            <a:prstGeom prst="rect">
              <a:avLst/>
            </a:prstGeom>
          </p:spPr>
        </p:pic>
        <p:pic>
          <p:nvPicPr>
            <p:cNvPr id="36" name="Graphic 35">
              <a:extLst>
                <a:ext uri="{FF2B5EF4-FFF2-40B4-BE49-F238E27FC236}">
                  <a16:creationId xmlns:a16="http://schemas.microsoft.com/office/drawing/2014/main" id="{C9DBA0D8-0E25-48E2-93CD-1C5219D0B09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020" y="2541244"/>
              <a:ext cx="790215" cy="790215"/>
            </a:xfrm>
            <a:prstGeom prst="rect">
              <a:avLst/>
            </a:prstGeom>
          </p:spPr>
        </p:pic>
      </p:grpSp>
      <p:pic>
        <p:nvPicPr>
          <p:cNvPr id="20" name="Graphic 19">
            <a:extLst>
              <a:ext uri="{FF2B5EF4-FFF2-40B4-BE49-F238E27FC236}">
                <a16:creationId xmlns:a16="http://schemas.microsoft.com/office/drawing/2014/main" id="{1C6FC945-D69A-405D-B392-E176CB8C6B8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00139" y="3026689"/>
            <a:ext cx="1120173" cy="1120173"/>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5120</Words>
  <Application>Microsoft Office PowerPoint</Application>
  <PresentationFormat>Widescreen</PresentationFormat>
  <Paragraphs>282</Paragraphs>
  <Slides>19</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analytics and visualization - SOLUTION</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Preferred solution - 11 </vt:lpstr>
      <vt:lpstr>Preferred solution - 12 </vt:lpstr>
      <vt:lpstr>Customer objections review </vt:lpstr>
      <vt:lpstr>Customer objections review - 2 </vt:lpstr>
      <vt:lpstr>Customer objections review - 3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2022-07-05T17:07:45Z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